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4"/>
  </p:notesMasterIdLst>
  <p:sldIdLst>
    <p:sldId id="256" r:id="rId2"/>
    <p:sldId id="266" r:id="rId3"/>
    <p:sldId id="257" r:id="rId4"/>
    <p:sldId id="258" r:id="rId5"/>
    <p:sldId id="259" r:id="rId6"/>
    <p:sldId id="260" r:id="rId7"/>
    <p:sldId id="261" r:id="rId8"/>
    <p:sldId id="263" r:id="rId9"/>
    <p:sldId id="264" r:id="rId10"/>
    <p:sldId id="265" r:id="rId11"/>
    <p:sldId id="274" r:id="rId12"/>
    <p:sldId id="262" r:id="rId13"/>
    <p:sldId id="267" r:id="rId14"/>
    <p:sldId id="268" r:id="rId15"/>
    <p:sldId id="273" r:id="rId16"/>
    <p:sldId id="272" r:id="rId17"/>
    <p:sldId id="271" r:id="rId18"/>
    <p:sldId id="269" r:id="rId19"/>
    <p:sldId id="270" r:id="rId20"/>
    <p:sldId id="276" r:id="rId21"/>
    <p:sldId id="277" r:id="rId22"/>
    <p:sldId id="278" r:id="rId23"/>
    <p:sldId id="279" r:id="rId24"/>
    <p:sldId id="280" r:id="rId25"/>
    <p:sldId id="281" r:id="rId26"/>
    <p:sldId id="288" r:id="rId27"/>
    <p:sldId id="283" r:id="rId28"/>
    <p:sldId id="284" r:id="rId29"/>
    <p:sldId id="285" r:id="rId30"/>
    <p:sldId id="289" r:id="rId31"/>
    <p:sldId id="286" r:id="rId32"/>
    <p:sldId id="287"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660"/>
  </p:normalViewPr>
  <p:slideViewPr>
    <p:cSldViewPr snapToGrid="0">
      <p:cViewPr varScale="1">
        <p:scale>
          <a:sx n="76" d="100"/>
          <a:sy n="76" d="100"/>
        </p:scale>
        <p:origin x="90" y="7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Hoja_de_c_lculo_de_Microsoft_Excel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s-GT" dirty="0" smtClean="0"/>
              <a:t>Cuidado</a:t>
            </a:r>
            <a:r>
              <a:rPr lang="es-GT" baseline="0" dirty="0" smtClean="0"/>
              <a:t> de maquinas.</a:t>
            </a:r>
            <a:endParaRPr lang="es-GT"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GT"/>
        </a:p>
      </c:txPr>
    </c:title>
    <c:autoTitleDeleted val="0"/>
    <c:plotArea>
      <c:layout/>
      <c:barChart>
        <c:barDir val="col"/>
        <c:grouping val="stacked"/>
        <c:varyColors val="0"/>
        <c:ser>
          <c:idx val="0"/>
          <c:order val="0"/>
          <c:tx>
            <c:strRef>
              <c:f>Hoja1!$B$1</c:f>
              <c:strCache>
                <c:ptCount val="1"/>
                <c:pt idx="0">
                  <c:v>velocidad</c:v>
                </c:pt>
              </c:strCache>
            </c:strRef>
          </c:tx>
          <c:spPr>
            <a:solidFill>
              <a:schemeClr val="accent1"/>
            </a:solidFill>
            <a:ln>
              <a:noFill/>
            </a:ln>
            <a:effectLst/>
          </c:spPr>
          <c:invertIfNegative val="0"/>
          <c:cat>
            <c:strRef>
              <c:f>Hoja1!$A$2:$A$5</c:f>
              <c:strCache>
                <c:ptCount val="4"/>
                <c:pt idx="0">
                  <c:v>primer año sin mantenimiento</c:v>
                </c:pt>
                <c:pt idx="1">
                  <c:v>con mantenimiento fisico</c:v>
                </c:pt>
                <c:pt idx="2">
                  <c:v>sin antivirus</c:v>
                </c:pt>
                <c:pt idx="3">
                  <c:v>mantenimiento tanto fisico como de programas</c:v>
                </c:pt>
              </c:strCache>
            </c:strRef>
          </c:cat>
          <c:val>
            <c:numRef>
              <c:f>Hoja1!$B$2:$B$5</c:f>
              <c:numCache>
                <c:formatCode>General</c:formatCode>
                <c:ptCount val="4"/>
                <c:pt idx="0">
                  <c:v>5</c:v>
                </c:pt>
                <c:pt idx="1">
                  <c:v>7</c:v>
                </c:pt>
                <c:pt idx="2">
                  <c:v>2</c:v>
                </c:pt>
                <c:pt idx="3">
                  <c:v>6</c:v>
                </c:pt>
              </c:numCache>
            </c:numRef>
          </c:val>
        </c:ser>
        <c:ser>
          <c:idx val="1"/>
          <c:order val="1"/>
          <c:tx>
            <c:strRef>
              <c:f>Hoja1!$C$1</c:f>
              <c:strCache>
                <c:ptCount val="1"/>
                <c:pt idx="0">
                  <c:v>almacenamiento</c:v>
                </c:pt>
              </c:strCache>
            </c:strRef>
          </c:tx>
          <c:spPr>
            <a:solidFill>
              <a:schemeClr val="accent2"/>
            </a:solidFill>
            <a:ln>
              <a:noFill/>
            </a:ln>
            <a:effectLst/>
          </c:spPr>
          <c:invertIfNegative val="0"/>
          <c:cat>
            <c:strRef>
              <c:f>Hoja1!$A$2:$A$5</c:f>
              <c:strCache>
                <c:ptCount val="4"/>
                <c:pt idx="0">
                  <c:v>primer año sin mantenimiento</c:v>
                </c:pt>
                <c:pt idx="1">
                  <c:v>con mantenimiento fisico</c:v>
                </c:pt>
                <c:pt idx="2">
                  <c:v>sin antivirus</c:v>
                </c:pt>
                <c:pt idx="3">
                  <c:v>mantenimiento tanto fisico como de programas</c:v>
                </c:pt>
              </c:strCache>
            </c:strRef>
          </c:cat>
          <c:val>
            <c:numRef>
              <c:f>Hoja1!$C$2:$C$5</c:f>
              <c:numCache>
                <c:formatCode>General</c:formatCode>
                <c:ptCount val="4"/>
                <c:pt idx="0">
                  <c:v>6</c:v>
                </c:pt>
                <c:pt idx="1">
                  <c:v>4.4000000000000004</c:v>
                </c:pt>
                <c:pt idx="2">
                  <c:v>1.8</c:v>
                </c:pt>
                <c:pt idx="3">
                  <c:v>3</c:v>
                </c:pt>
              </c:numCache>
            </c:numRef>
          </c:val>
        </c:ser>
        <c:ser>
          <c:idx val="2"/>
          <c:order val="2"/>
          <c:tx>
            <c:strRef>
              <c:f>Hoja1!$D$1</c:f>
              <c:strCache>
                <c:ptCount val="1"/>
                <c:pt idx="0">
                  <c:v>protección de la maquina</c:v>
                </c:pt>
              </c:strCache>
            </c:strRef>
          </c:tx>
          <c:spPr>
            <a:solidFill>
              <a:schemeClr val="accent3"/>
            </a:solidFill>
            <a:ln>
              <a:noFill/>
            </a:ln>
            <a:effectLst/>
          </c:spPr>
          <c:invertIfNegative val="0"/>
          <c:cat>
            <c:strRef>
              <c:f>Hoja1!$A$2:$A$5</c:f>
              <c:strCache>
                <c:ptCount val="4"/>
                <c:pt idx="0">
                  <c:v>primer año sin mantenimiento</c:v>
                </c:pt>
                <c:pt idx="1">
                  <c:v>con mantenimiento fisico</c:v>
                </c:pt>
                <c:pt idx="2">
                  <c:v>sin antivirus</c:v>
                </c:pt>
                <c:pt idx="3">
                  <c:v>mantenimiento tanto fisico como de programas</c:v>
                </c:pt>
              </c:strCache>
            </c:strRef>
          </c:cat>
          <c:val>
            <c:numRef>
              <c:f>Hoja1!$D$2:$D$5</c:f>
              <c:numCache>
                <c:formatCode>General</c:formatCode>
                <c:ptCount val="4"/>
                <c:pt idx="0">
                  <c:v>5</c:v>
                </c:pt>
                <c:pt idx="1">
                  <c:v>5</c:v>
                </c:pt>
                <c:pt idx="2">
                  <c:v>0.1</c:v>
                </c:pt>
                <c:pt idx="3">
                  <c:v>5</c:v>
                </c:pt>
              </c:numCache>
            </c:numRef>
          </c:val>
        </c:ser>
        <c:dLbls>
          <c:showLegendKey val="0"/>
          <c:showVal val="0"/>
          <c:showCatName val="0"/>
          <c:showSerName val="0"/>
          <c:showPercent val="0"/>
          <c:showBubbleSize val="0"/>
        </c:dLbls>
        <c:gapWidth val="150"/>
        <c:overlap val="100"/>
        <c:axId val="305123136"/>
        <c:axId val="305127056"/>
      </c:barChart>
      <c:catAx>
        <c:axId val="3051231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GT"/>
          </a:p>
        </c:txPr>
        <c:crossAx val="305127056"/>
        <c:crosses val="autoZero"/>
        <c:auto val="1"/>
        <c:lblAlgn val="ctr"/>
        <c:lblOffset val="100"/>
        <c:noMultiLvlLbl val="0"/>
      </c:catAx>
      <c:valAx>
        <c:axId val="3051270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GT"/>
          </a:p>
        </c:txPr>
        <c:crossAx val="30512313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GT"/>
        </a:p>
      </c:txPr>
    </c:legend>
    <c:plotVisOnly val="1"/>
    <c:dispBlanksAs val="gap"/>
    <c:showDLblsOverMax val="0"/>
  </c:chart>
  <c:spPr>
    <a:noFill/>
    <a:ln>
      <a:noFill/>
    </a:ln>
    <a:effectLst/>
  </c:spPr>
  <c:txPr>
    <a:bodyPr/>
    <a:lstStyle/>
    <a:p>
      <a:pPr>
        <a:defRPr/>
      </a:pPr>
      <a:endParaRPr lang="es-GT"/>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hyperlink" Target="http://www.monografias.com/trabajos13/acerca/acerca.shtml" TargetMode="External"/><Relationship Id="rId13" Type="http://schemas.openxmlformats.org/officeDocument/2006/relationships/hyperlink" Target="http://www.monografias.com/trabajos12/microco/microco.shtml" TargetMode="External"/><Relationship Id="rId18" Type="http://schemas.openxmlformats.org/officeDocument/2006/relationships/hyperlink" Target="http://www.monografias.com/trabajos15/kinesiologia-biomecanica/kinesiologia-biomecanica.shtml" TargetMode="External"/><Relationship Id="rId3" Type="http://schemas.openxmlformats.org/officeDocument/2006/relationships/hyperlink" Target="http://www.monografias.com/trabajos5/sisope/sisope.shtml" TargetMode="External"/><Relationship Id="rId21" Type="http://schemas.openxmlformats.org/officeDocument/2006/relationships/hyperlink" Target="http://www.monografias.com/Fisica/index.shtml" TargetMode="External"/><Relationship Id="rId7" Type="http://schemas.openxmlformats.org/officeDocument/2006/relationships/hyperlink" Target="http://www.monografias.com/trabajos16/marca/marca.shtml" TargetMode="External"/><Relationship Id="rId12" Type="http://schemas.openxmlformats.org/officeDocument/2006/relationships/hyperlink" Target="http://www.monografias.com/trabajos11/micro/micro.shtml" TargetMode="External"/><Relationship Id="rId17" Type="http://schemas.openxmlformats.org/officeDocument/2006/relationships/hyperlink" Target="http://www.monografias.com/trabajos10/motore/motore.shtml" TargetMode="External"/><Relationship Id="rId2" Type="http://schemas.openxmlformats.org/officeDocument/2006/relationships/hyperlink" Target="http://www.monografias.com/trabajos11/basda/basda.shtml" TargetMode="External"/><Relationship Id="rId16" Type="http://schemas.openxmlformats.org/officeDocument/2006/relationships/hyperlink" Target="http://www.monografias.com/trabajos7/sisinf/sisinf.shtml" TargetMode="External"/><Relationship Id="rId20" Type="http://schemas.openxmlformats.org/officeDocument/2006/relationships/hyperlink" Target="http://www.monografias.com/trabajos12/fundteo/fundteo.shtml" TargetMode="External"/><Relationship Id="rId1" Type="http://schemas.openxmlformats.org/officeDocument/2006/relationships/hyperlink" Target="http://www.monografias.com/trabajos10/vire/vire.shtml" TargetMode="External"/><Relationship Id="rId6" Type="http://schemas.openxmlformats.org/officeDocument/2006/relationships/hyperlink" Target="http://www.monografias.com/trabajos7/mafu/mafu.shtml" TargetMode="External"/><Relationship Id="rId11" Type="http://schemas.openxmlformats.org/officeDocument/2006/relationships/hyperlink" Target="http://www.monografias.com/trabajos/todomodem/todomodem.shtml" TargetMode="External"/><Relationship Id="rId5" Type="http://schemas.openxmlformats.org/officeDocument/2006/relationships/hyperlink" Target="http://www.monografias.com/trabajos13/memor/memor.shtml" TargetMode="External"/><Relationship Id="rId15" Type="http://schemas.openxmlformats.org/officeDocument/2006/relationships/hyperlink" Target="http://www.monografias.com/trabajos14/discosduros/discosduros.shtml" TargetMode="External"/><Relationship Id="rId10" Type="http://schemas.openxmlformats.org/officeDocument/2006/relationships/hyperlink" Target="http://www.monografias.com/trabajos11/teosis/teosis.shtml" TargetMode="External"/><Relationship Id="rId19" Type="http://schemas.openxmlformats.org/officeDocument/2006/relationships/hyperlink" Target="http://www.monografias.com/trabajos5/losperif/losperif2.shtml#moni" TargetMode="External"/><Relationship Id="rId4" Type="http://schemas.openxmlformats.org/officeDocument/2006/relationships/hyperlink" Target="http://www.monografias.com/trabajos16/memorias/memorias.shtml" TargetMode="External"/><Relationship Id="rId9" Type="http://schemas.openxmlformats.org/officeDocument/2006/relationships/hyperlink" Target="http://www.monografias.com/trabajos13/cinemat/cinemat2.shtml#TEORICO" TargetMode="External"/><Relationship Id="rId14" Type="http://schemas.openxmlformats.org/officeDocument/2006/relationships/hyperlink" Target="http://www.monografias.com/trabajos/termodinamica/termodinamica.shtml" TargetMode="External"/><Relationship Id="rId22" Type="http://schemas.openxmlformats.org/officeDocument/2006/relationships/hyperlink" Target="http://www.monografias.com/trabajos11/comel/comel.shtml#vi" TargetMode="External"/></Relationships>
</file>

<file path=ppt/diagrams/_rels/drawing1.xml.rels><?xml version="1.0" encoding="UTF-8" standalone="yes"?>
<Relationships xmlns="http://schemas.openxmlformats.org/package/2006/relationships"><Relationship Id="rId8" Type="http://schemas.openxmlformats.org/officeDocument/2006/relationships/hyperlink" Target="http://www.monografias.com/trabajos13/acerca/acerca.shtml" TargetMode="External"/><Relationship Id="rId13" Type="http://schemas.openxmlformats.org/officeDocument/2006/relationships/hyperlink" Target="http://www.monografias.com/trabajos12/microco/microco.shtml" TargetMode="External"/><Relationship Id="rId18" Type="http://schemas.openxmlformats.org/officeDocument/2006/relationships/hyperlink" Target="http://www.monografias.com/trabajos15/kinesiologia-biomecanica/kinesiologia-biomecanica.shtml" TargetMode="External"/><Relationship Id="rId3" Type="http://schemas.openxmlformats.org/officeDocument/2006/relationships/hyperlink" Target="http://www.monografias.com/trabajos5/sisope/sisope.shtml" TargetMode="External"/><Relationship Id="rId21" Type="http://schemas.openxmlformats.org/officeDocument/2006/relationships/hyperlink" Target="http://www.monografias.com/Fisica/index.shtml" TargetMode="External"/><Relationship Id="rId7" Type="http://schemas.openxmlformats.org/officeDocument/2006/relationships/hyperlink" Target="http://www.monografias.com/trabajos16/marca/marca.shtml" TargetMode="External"/><Relationship Id="rId12" Type="http://schemas.openxmlformats.org/officeDocument/2006/relationships/hyperlink" Target="http://www.monografias.com/trabajos11/micro/micro.shtml" TargetMode="External"/><Relationship Id="rId17" Type="http://schemas.openxmlformats.org/officeDocument/2006/relationships/hyperlink" Target="http://www.monografias.com/trabajos10/motore/motore.shtml" TargetMode="External"/><Relationship Id="rId2" Type="http://schemas.openxmlformats.org/officeDocument/2006/relationships/hyperlink" Target="http://www.monografias.com/trabajos11/basda/basda.shtml" TargetMode="External"/><Relationship Id="rId16" Type="http://schemas.openxmlformats.org/officeDocument/2006/relationships/hyperlink" Target="http://www.monografias.com/trabajos7/sisinf/sisinf.shtml" TargetMode="External"/><Relationship Id="rId20" Type="http://schemas.openxmlformats.org/officeDocument/2006/relationships/hyperlink" Target="http://www.monografias.com/trabajos12/fundteo/fundteo.shtml" TargetMode="External"/><Relationship Id="rId1" Type="http://schemas.openxmlformats.org/officeDocument/2006/relationships/hyperlink" Target="http://www.monografias.com/trabajos10/vire/vire.shtml" TargetMode="External"/><Relationship Id="rId6" Type="http://schemas.openxmlformats.org/officeDocument/2006/relationships/hyperlink" Target="http://www.monografias.com/trabajos7/mafu/mafu.shtml" TargetMode="External"/><Relationship Id="rId11" Type="http://schemas.openxmlformats.org/officeDocument/2006/relationships/hyperlink" Target="http://www.monografias.com/trabajos/todomodem/todomodem.shtml" TargetMode="External"/><Relationship Id="rId5" Type="http://schemas.openxmlformats.org/officeDocument/2006/relationships/hyperlink" Target="http://www.monografias.com/trabajos13/memor/memor.shtml" TargetMode="External"/><Relationship Id="rId15" Type="http://schemas.openxmlformats.org/officeDocument/2006/relationships/hyperlink" Target="http://www.monografias.com/trabajos14/discosduros/discosduros.shtml" TargetMode="External"/><Relationship Id="rId10" Type="http://schemas.openxmlformats.org/officeDocument/2006/relationships/hyperlink" Target="http://www.monografias.com/trabajos11/teosis/teosis.shtml" TargetMode="External"/><Relationship Id="rId19" Type="http://schemas.openxmlformats.org/officeDocument/2006/relationships/hyperlink" Target="http://www.monografias.com/trabajos5/losperif/losperif2.shtml#moni" TargetMode="External"/><Relationship Id="rId4" Type="http://schemas.openxmlformats.org/officeDocument/2006/relationships/hyperlink" Target="http://www.monografias.com/trabajos16/memorias/memorias.shtml" TargetMode="External"/><Relationship Id="rId9" Type="http://schemas.openxmlformats.org/officeDocument/2006/relationships/hyperlink" Target="http://www.monografias.com/trabajos13/cinemat/cinemat2.shtml#TEORICO" TargetMode="External"/><Relationship Id="rId14" Type="http://schemas.openxmlformats.org/officeDocument/2006/relationships/hyperlink" Target="http://www.monografias.com/trabajos/termodinamica/termodinamica.shtml" TargetMode="External"/><Relationship Id="rId22" Type="http://schemas.openxmlformats.org/officeDocument/2006/relationships/hyperlink" Target="http://www.monografias.com/trabajos11/comel/comel.shtml#vi"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1E7742-8A7F-4578-A305-8A07E445B1EF}"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s-GT"/>
        </a:p>
      </dgm:t>
    </dgm:pt>
    <dgm:pt modelId="{47A6EE4F-D290-48BA-A80A-E3657ED97308}">
      <dgm:prSet phldrT="[Texto]"/>
      <dgm:spPr/>
      <dgm:t>
        <a:bodyPr/>
        <a:lstStyle/>
        <a:p>
          <a:r>
            <a:rPr lang="es-GT" dirty="0" smtClean="0"/>
            <a:t>Pasos de mantenimiento hardware</a:t>
          </a:r>
          <a:endParaRPr lang="es-GT" dirty="0"/>
        </a:p>
      </dgm:t>
    </dgm:pt>
    <dgm:pt modelId="{C6354F3A-4C92-4798-A930-994FBB32F077}" type="parTrans" cxnId="{F45122CB-CF6A-4E9D-96FF-975A17B3505A}">
      <dgm:prSet/>
      <dgm:spPr/>
      <dgm:t>
        <a:bodyPr/>
        <a:lstStyle/>
        <a:p>
          <a:endParaRPr lang="es-GT"/>
        </a:p>
      </dgm:t>
    </dgm:pt>
    <dgm:pt modelId="{B0ABDA1D-407D-4FD0-9CA2-99E851D9AFD8}" type="sibTrans" cxnId="{F45122CB-CF6A-4E9D-96FF-975A17B3505A}">
      <dgm:prSet/>
      <dgm:spPr/>
      <dgm:t>
        <a:bodyPr/>
        <a:lstStyle/>
        <a:p>
          <a:endParaRPr lang="es-GT"/>
        </a:p>
      </dgm:t>
    </dgm:pt>
    <dgm:pt modelId="{4E0A07DF-43C1-4C63-A433-A1CE78789099}">
      <dgm:prSet phldrT="[Texto]"/>
      <dgm:spPr/>
      <dgm:t>
        <a:bodyPr/>
        <a:lstStyle/>
        <a:p>
          <a:r>
            <a:rPr lang="es-GT" b="1" i="0" dirty="0" smtClean="0"/>
            <a:t>1. LA TARJETAMADRE</a:t>
          </a:r>
          <a:endParaRPr lang="es-GT" b="0" i="0" dirty="0" smtClean="0"/>
        </a:p>
        <a:p>
          <a:r>
            <a:rPr lang="es-GT" b="0" i="0" dirty="0" smtClean="0"/>
            <a:t>Es el componente principal del ordenador. En ella se conectan e insertan varios dispositivos, como: tarjeta de </a:t>
          </a:r>
          <a:r>
            <a:rPr lang="es-GT" b="0" i="0" dirty="0" smtClean="0">
              <a:hlinkClick xmlns:r="http://schemas.openxmlformats.org/officeDocument/2006/relationships" r:id="rId1"/>
            </a:rPr>
            <a:t>video</a:t>
          </a:r>
          <a:r>
            <a:rPr lang="es-GT" b="0" i="0" dirty="0" smtClean="0"/>
            <a:t>, buses de </a:t>
          </a:r>
          <a:r>
            <a:rPr lang="es-GT" b="0" i="0" dirty="0" smtClean="0">
              <a:hlinkClick xmlns:r="http://schemas.openxmlformats.org/officeDocument/2006/relationships" r:id="rId2"/>
            </a:rPr>
            <a:t>datos</a:t>
          </a:r>
          <a:r>
            <a:rPr lang="es-GT" b="0" i="0" dirty="0" smtClean="0"/>
            <a:t>, </a:t>
          </a:r>
          <a:r>
            <a:rPr lang="es-GT" b="0" i="0" dirty="0" err="1" smtClean="0"/>
            <a:t>jumpers</a:t>
          </a:r>
          <a:r>
            <a:rPr lang="es-GT" b="0" i="0" dirty="0" smtClean="0"/>
            <a:t>, conectores ATX, el </a:t>
          </a:r>
          <a:r>
            <a:rPr lang="es-GT" b="0" i="0" dirty="0" smtClean="0">
              <a:hlinkClick xmlns:r="http://schemas.openxmlformats.org/officeDocument/2006/relationships" r:id="rId3"/>
            </a:rPr>
            <a:t>procesador</a:t>
          </a:r>
          <a:r>
            <a:rPr lang="es-GT" b="0" i="0" dirty="0" smtClean="0"/>
            <a:t> y entre otros.</a:t>
          </a:r>
        </a:p>
      </dgm:t>
    </dgm:pt>
    <dgm:pt modelId="{EBA4B5FC-9694-44FB-ACA9-5E40D7D7B64E}" type="parTrans" cxnId="{44F260BD-D6D8-4FF3-830D-139E2F70C350}">
      <dgm:prSet/>
      <dgm:spPr/>
      <dgm:t>
        <a:bodyPr/>
        <a:lstStyle/>
        <a:p>
          <a:endParaRPr lang="es-GT"/>
        </a:p>
      </dgm:t>
    </dgm:pt>
    <dgm:pt modelId="{0E9AF56F-F1B6-4AC9-AE8E-A14910539564}" type="sibTrans" cxnId="{44F260BD-D6D8-4FF3-830D-139E2F70C350}">
      <dgm:prSet/>
      <dgm:spPr/>
      <dgm:t>
        <a:bodyPr/>
        <a:lstStyle/>
        <a:p>
          <a:endParaRPr lang="es-GT"/>
        </a:p>
      </dgm:t>
    </dgm:pt>
    <dgm:pt modelId="{B6409473-9742-4242-A00B-5CF47C4A121C}">
      <dgm:prSet phldrT="[Texto]"/>
      <dgm:spPr/>
      <dgm:t>
        <a:bodyPr/>
        <a:lstStyle/>
        <a:p>
          <a:r>
            <a:rPr lang="es-GT" b="1" i="0" dirty="0" smtClean="0"/>
            <a:t>2. </a:t>
          </a:r>
          <a:r>
            <a:rPr lang="es-GT" b="1" i="0" dirty="0" smtClean="0">
              <a:hlinkClick xmlns:r="http://schemas.openxmlformats.org/officeDocument/2006/relationships" r:id="rId4"/>
            </a:rPr>
            <a:t>LA MEMORIA</a:t>
          </a:r>
          <a:r>
            <a:rPr lang="es-GT" b="1" i="0" dirty="0" smtClean="0"/>
            <a:t> RAM</a:t>
          </a:r>
          <a:endParaRPr lang="es-GT" b="0" i="0" dirty="0" smtClean="0"/>
        </a:p>
        <a:p>
          <a:r>
            <a:rPr lang="es-GT" b="0" i="0" dirty="0" smtClean="0"/>
            <a:t>La </a:t>
          </a:r>
          <a:r>
            <a:rPr lang="es-GT" b="0" i="0" dirty="0" smtClean="0">
              <a:hlinkClick xmlns:r="http://schemas.openxmlformats.org/officeDocument/2006/relationships" r:id="rId5"/>
            </a:rPr>
            <a:t>memoria</a:t>
          </a:r>
          <a:r>
            <a:rPr lang="es-GT" b="0" i="0" dirty="0" smtClean="0"/>
            <a:t> es uno de los componentes principales del PC. Su </a:t>
          </a:r>
          <a:r>
            <a:rPr lang="es-GT" b="0" i="0" dirty="0" smtClean="0">
              <a:hlinkClick xmlns:r="http://schemas.openxmlformats.org/officeDocument/2006/relationships" r:id="rId6"/>
            </a:rPr>
            <a:t>función</a:t>
          </a:r>
          <a:r>
            <a:rPr lang="es-GT" b="0" i="0" dirty="0" smtClean="0"/>
            <a:t> es la de almacenar datos e instrucciones de forma temporal, y de ahí la razón de su nombre con la analogía biológica. Las más modernas son las DDR2 con una variedad de capacidades.</a:t>
          </a:r>
        </a:p>
      </dgm:t>
    </dgm:pt>
    <dgm:pt modelId="{042E7078-BEAC-4B43-B4B5-682F372E2D1F}" type="parTrans" cxnId="{2189A2F2-BAA1-40DF-A5CA-A08FAA70BCCB}">
      <dgm:prSet/>
      <dgm:spPr/>
      <dgm:t>
        <a:bodyPr/>
        <a:lstStyle/>
        <a:p>
          <a:endParaRPr lang="es-GT"/>
        </a:p>
      </dgm:t>
    </dgm:pt>
    <dgm:pt modelId="{3B7EDC64-09FB-4FE7-A95B-E2A5B815F881}" type="sibTrans" cxnId="{2189A2F2-BAA1-40DF-A5CA-A08FAA70BCCB}">
      <dgm:prSet/>
      <dgm:spPr/>
      <dgm:t>
        <a:bodyPr/>
        <a:lstStyle/>
        <a:p>
          <a:endParaRPr lang="es-GT"/>
        </a:p>
      </dgm:t>
    </dgm:pt>
    <dgm:pt modelId="{7193B770-578C-4730-81FA-556A62E1F911}">
      <dgm:prSet phldrT="[Texto]"/>
      <dgm:spPr/>
      <dgm:t>
        <a:bodyPr/>
        <a:lstStyle/>
        <a:p>
          <a:r>
            <a:rPr lang="es-GT" b="1" i="0" dirty="0" smtClean="0"/>
            <a:t>3. EL PROCESADOR</a:t>
          </a:r>
          <a:endParaRPr lang="es-GT" b="0" i="0" dirty="0" smtClean="0"/>
        </a:p>
        <a:p>
          <a:r>
            <a:rPr lang="es-GT" b="0" i="0" dirty="0" smtClean="0"/>
            <a:t>Es el comandante en el PC. Quien </a:t>
          </a:r>
          <a:r>
            <a:rPr lang="es-GT" b="0" i="0" dirty="0" smtClean="0">
              <a:hlinkClick xmlns:r="http://schemas.openxmlformats.org/officeDocument/2006/relationships" r:id="rId7"/>
            </a:rPr>
            <a:t>marca</a:t>
          </a:r>
          <a:r>
            <a:rPr lang="es-GT" b="0" i="0" dirty="0" smtClean="0"/>
            <a:t> el ritmo de trabajo, el </a:t>
          </a:r>
          <a:r>
            <a:rPr lang="es-GT" b="0" i="0" dirty="0" smtClean="0">
              <a:hlinkClick xmlns:r="http://schemas.openxmlformats.org/officeDocument/2006/relationships" r:id="rId8"/>
            </a:rPr>
            <a:t>cerebro</a:t>
          </a:r>
          <a:r>
            <a:rPr lang="es-GT" b="0" i="0" dirty="0" smtClean="0"/>
            <a:t>. Es tan importante como la placa base. La </a:t>
          </a:r>
          <a:r>
            <a:rPr lang="es-GT" b="0" i="0" dirty="0" smtClean="0">
              <a:hlinkClick xmlns:r="http://schemas.openxmlformats.org/officeDocument/2006/relationships" r:id="rId9"/>
            </a:rPr>
            <a:t>velocidad</a:t>
          </a:r>
          <a:r>
            <a:rPr lang="es-GT" b="0" i="0" dirty="0" smtClean="0"/>
            <a:t> del mismo no lo define todo. Es menester que esté acompañado de un buen </a:t>
          </a:r>
          <a:r>
            <a:rPr lang="es-GT" b="0" i="0" dirty="0" smtClean="0">
              <a:hlinkClick xmlns:r="http://schemas.openxmlformats.org/officeDocument/2006/relationships" r:id="rId10"/>
            </a:rPr>
            <a:t>sistema</a:t>
          </a:r>
          <a:r>
            <a:rPr lang="es-GT" b="0" i="0" dirty="0" smtClean="0"/>
            <a:t> de video, memoria y </a:t>
          </a:r>
          <a:r>
            <a:rPr lang="es-GT" b="0" i="0" dirty="0" smtClean="0">
              <a:hlinkClick xmlns:r="http://schemas.openxmlformats.org/officeDocument/2006/relationships" r:id="rId11"/>
            </a:rPr>
            <a:t>modem</a:t>
          </a:r>
          <a:r>
            <a:rPr lang="es-GT" b="0" i="0" dirty="0" smtClean="0"/>
            <a:t>, para hacerlo trabajar óptimamente. Los </a:t>
          </a:r>
          <a:r>
            <a:rPr lang="es-GT" b="0" i="0" dirty="0" smtClean="0">
              <a:hlinkClick xmlns:r="http://schemas.openxmlformats.org/officeDocument/2006/relationships" r:id="rId12"/>
            </a:rPr>
            <a:t>microprocesadores</a:t>
          </a:r>
          <a:r>
            <a:rPr lang="es-GT" b="0" i="0" dirty="0" smtClean="0"/>
            <a:t> son, sin duda, el "cerebro" del</a:t>
          </a:r>
        </a:p>
      </dgm:t>
    </dgm:pt>
    <dgm:pt modelId="{1C066160-6D77-4803-AB6E-BA78B24CF0EA}" type="parTrans" cxnId="{7B42C96C-28B3-4E90-A8B2-1B4DCF8750CF}">
      <dgm:prSet/>
      <dgm:spPr/>
      <dgm:t>
        <a:bodyPr/>
        <a:lstStyle/>
        <a:p>
          <a:endParaRPr lang="es-GT"/>
        </a:p>
      </dgm:t>
    </dgm:pt>
    <dgm:pt modelId="{ED8A3964-C615-4748-8D7A-872A923AD3D4}" type="sibTrans" cxnId="{7B42C96C-28B3-4E90-A8B2-1B4DCF8750CF}">
      <dgm:prSet/>
      <dgm:spPr/>
      <dgm:t>
        <a:bodyPr/>
        <a:lstStyle/>
        <a:p>
          <a:endParaRPr lang="es-GT"/>
        </a:p>
      </dgm:t>
    </dgm:pt>
    <dgm:pt modelId="{A47286AA-52BC-4772-A4F0-D808A70D5A0A}">
      <dgm:prSet phldrT="[Texto]"/>
      <dgm:spPr/>
      <dgm:t>
        <a:bodyPr/>
        <a:lstStyle/>
        <a:p>
          <a:r>
            <a:rPr lang="es-GT" b="1" i="0" dirty="0" smtClean="0"/>
            <a:t>4. EL COOLER DEL PROCESADOR</a:t>
          </a:r>
          <a:endParaRPr lang="es-GT" b="0" i="0" dirty="0" smtClean="0"/>
        </a:p>
        <a:p>
          <a:r>
            <a:rPr lang="es-GT" b="0" i="0" dirty="0" smtClean="0"/>
            <a:t>Ventila el </a:t>
          </a:r>
          <a:r>
            <a:rPr lang="es-GT" b="0" i="0" dirty="0" smtClean="0">
              <a:hlinkClick xmlns:r="http://schemas.openxmlformats.org/officeDocument/2006/relationships" r:id="rId13"/>
            </a:rPr>
            <a:t>microprocesador</a:t>
          </a:r>
          <a:r>
            <a:rPr lang="es-GT" b="0" i="0" dirty="0" smtClean="0"/>
            <a:t> para evitar la elevada </a:t>
          </a:r>
          <a:r>
            <a:rPr lang="es-GT" b="0" i="0" dirty="0" smtClean="0">
              <a:hlinkClick xmlns:r="http://schemas.openxmlformats.org/officeDocument/2006/relationships" r:id="rId14"/>
            </a:rPr>
            <a:t>temperatura</a:t>
          </a:r>
          <a:r>
            <a:rPr lang="es-GT" b="0" i="0" dirty="0" smtClean="0"/>
            <a:t> del mismo, para que en lo posterior no se sobrecaliente y luego se malogre.</a:t>
          </a:r>
        </a:p>
      </dgm:t>
    </dgm:pt>
    <dgm:pt modelId="{7F48565A-540B-43EF-8FBB-97B6D3D8270F}" type="parTrans" cxnId="{DA2BCEE5-91F8-4E2D-8076-86DA1C305E14}">
      <dgm:prSet/>
      <dgm:spPr/>
      <dgm:t>
        <a:bodyPr/>
        <a:lstStyle/>
        <a:p>
          <a:endParaRPr lang="es-GT"/>
        </a:p>
      </dgm:t>
    </dgm:pt>
    <dgm:pt modelId="{0D150B86-1B2E-4089-9052-8EE1315CDA39}" type="sibTrans" cxnId="{DA2BCEE5-91F8-4E2D-8076-86DA1C305E14}">
      <dgm:prSet/>
      <dgm:spPr/>
      <dgm:t>
        <a:bodyPr/>
        <a:lstStyle/>
        <a:p>
          <a:endParaRPr lang="es-GT"/>
        </a:p>
      </dgm:t>
    </dgm:pt>
    <dgm:pt modelId="{15515F18-9E72-444E-AD07-13FEE613B795}">
      <dgm:prSet phldrT="[Texto]"/>
      <dgm:spPr/>
      <dgm:t>
        <a:bodyPr/>
        <a:lstStyle/>
        <a:p>
          <a:r>
            <a:rPr lang="es-GT" b="1" i="0" dirty="0" smtClean="0"/>
            <a:t>5. EL DISIPADOR DEL MICRO</a:t>
          </a:r>
          <a:endParaRPr lang="es-GT" b="0" i="0" dirty="0" smtClean="0"/>
        </a:p>
        <a:p>
          <a:r>
            <a:rPr lang="es-GT" b="0" i="0" dirty="0" smtClean="0"/>
            <a:t>Es un dispositivo que al igual que el </a:t>
          </a:r>
          <a:r>
            <a:rPr lang="es-GT" b="0" i="0" dirty="0" err="1" smtClean="0"/>
            <a:t>cooler</a:t>
          </a:r>
          <a:r>
            <a:rPr lang="es-GT" b="0" i="0" dirty="0" smtClean="0"/>
            <a:t> refrigera al microprocesador, manteniéndolo refrescado</a:t>
          </a:r>
        </a:p>
      </dgm:t>
    </dgm:pt>
    <dgm:pt modelId="{9EAE446E-48E4-484B-A9DD-339D4429A6EC}" type="parTrans" cxnId="{477B1374-8DB0-4573-8C67-2F122847B787}">
      <dgm:prSet/>
      <dgm:spPr/>
      <dgm:t>
        <a:bodyPr/>
        <a:lstStyle/>
        <a:p>
          <a:endParaRPr lang="es-GT"/>
        </a:p>
      </dgm:t>
    </dgm:pt>
    <dgm:pt modelId="{E2BFE451-6688-468C-9806-80AF920F9EAB}" type="sibTrans" cxnId="{477B1374-8DB0-4573-8C67-2F122847B787}">
      <dgm:prSet/>
      <dgm:spPr/>
      <dgm:t>
        <a:bodyPr/>
        <a:lstStyle/>
        <a:p>
          <a:endParaRPr lang="es-GT"/>
        </a:p>
      </dgm:t>
    </dgm:pt>
    <dgm:pt modelId="{080C865A-0F7A-42B4-B2D1-27BEAC57FBE7}">
      <dgm:prSet phldrT="[Texto]"/>
      <dgm:spPr/>
      <dgm:t>
        <a:bodyPr/>
        <a:lstStyle/>
        <a:p>
          <a:r>
            <a:rPr lang="es-GT" b="1" i="0" dirty="0" smtClean="0"/>
            <a:t>6. EL DISCO DURO</a:t>
          </a:r>
          <a:endParaRPr lang="es-GT" b="0" i="0" dirty="0" smtClean="0"/>
        </a:p>
        <a:p>
          <a:r>
            <a:rPr lang="es-GT" b="0" i="0" dirty="0" smtClean="0"/>
            <a:t>Un </a:t>
          </a:r>
          <a:r>
            <a:rPr lang="es-GT" b="0" i="0" dirty="0" smtClean="0">
              <a:hlinkClick xmlns:r="http://schemas.openxmlformats.org/officeDocument/2006/relationships" r:id="rId15"/>
            </a:rPr>
            <a:t>disco duro</a:t>
          </a:r>
          <a:r>
            <a:rPr lang="es-GT" b="0" i="0" dirty="0" smtClean="0"/>
            <a:t> es un dispositivo hermético en cuyo interior se encuentran los platos donde se guarda la </a:t>
          </a:r>
          <a:r>
            <a:rPr lang="es-GT" b="0" i="0" dirty="0" smtClean="0">
              <a:hlinkClick xmlns:r="http://schemas.openxmlformats.org/officeDocument/2006/relationships" r:id="rId16"/>
            </a:rPr>
            <a:t>información</a:t>
          </a:r>
          <a:r>
            <a:rPr lang="es-GT" b="0" i="0" dirty="0" smtClean="0"/>
            <a:t> y unas cabezas para leer o escribir sobre ellos. Además, existen dos </a:t>
          </a:r>
          <a:r>
            <a:rPr lang="es-GT" b="0" i="0" dirty="0" smtClean="0">
              <a:hlinkClick xmlns:r="http://schemas.openxmlformats.org/officeDocument/2006/relationships" r:id="rId17"/>
            </a:rPr>
            <a:t>motores</a:t>
          </a:r>
          <a:r>
            <a:rPr lang="es-GT" b="0" i="0" dirty="0" smtClean="0"/>
            <a:t>, uno encargado de hacer girar el disco y otro para el </a:t>
          </a:r>
          <a:r>
            <a:rPr lang="es-GT" b="0" i="0" dirty="0" smtClean="0">
              <a:hlinkClick xmlns:r="http://schemas.openxmlformats.org/officeDocument/2006/relationships" r:id="rId18"/>
            </a:rPr>
            <a:t>movimiento</a:t>
          </a:r>
          <a:r>
            <a:rPr lang="es-GT" b="0" i="0" dirty="0" smtClean="0"/>
            <a:t> de las cabezas</a:t>
          </a:r>
        </a:p>
      </dgm:t>
    </dgm:pt>
    <dgm:pt modelId="{21B7331F-40DF-4FAD-AC5C-E60866A0FF21}" type="parTrans" cxnId="{2F7AA4B9-F2BB-4398-8B27-445A1FFAC7E0}">
      <dgm:prSet/>
      <dgm:spPr/>
      <dgm:t>
        <a:bodyPr/>
        <a:lstStyle/>
        <a:p>
          <a:endParaRPr lang="es-GT"/>
        </a:p>
      </dgm:t>
    </dgm:pt>
    <dgm:pt modelId="{7BD6106B-167E-473A-BB7D-367556A4B181}" type="sibTrans" cxnId="{2F7AA4B9-F2BB-4398-8B27-445A1FFAC7E0}">
      <dgm:prSet/>
      <dgm:spPr/>
      <dgm:t>
        <a:bodyPr/>
        <a:lstStyle/>
        <a:p>
          <a:endParaRPr lang="es-GT"/>
        </a:p>
      </dgm:t>
    </dgm:pt>
    <dgm:pt modelId="{D4FB1987-A994-4261-9768-9BFCFD752C09}">
      <dgm:prSet phldrT="[Texto]"/>
      <dgm:spPr/>
      <dgm:t>
        <a:bodyPr/>
        <a:lstStyle/>
        <a:p>
          <a:r>
            <a:rPr lang="es-GT" b="1" i="0" dirty="0" smtClean="0"/>
            <a:t>7. LA TARJETA DE VIDEO</a:t>
          </a:r>
          <a:endParaRPr lang="es-GT" b="0" i="0" dirty="0" smtClean="0"/>
        </a:p>
        <a:p>
          <a:r>
            <a:rPr lang="es-GT" b="0" i="0" dirty="0" smtClean="0"/>
            <a:t>Se trata de uno de los componentes principales del PC. Dado que el </a:t>
          </a:r>
          <a:r>
            <a:rPr lang="es-GT" b="0" i="0" dirty="0" smtClean="0">
              <a:hlinkClick xmlns:r="http://schemas.openxmlformats.org/officeDocument/2006/relationships" r:id="rId19"/>
            </a:rPr>
            <a:t>monitor</a:t>
          </a:r>
          <a:r>
            <a:rPr lang="es-GT" b="0" i="0" dirty="0" smtClean="0"/>
            <a:t> es el medio por excelencia de </a:t>
          </a:r>
          <a:r>
            <a:rPr lang="es-GT" b="0" i="0" dirty="0" smtClean="0">
              <a:hlinkClick xmlns:r="http://schemas.openxmlformats.org/officeDocument/2006/relationships" r:id="rId20"/>
            </a:rPr>
            <a:t>comunicación</a:t>
          </a:r>
          <a:r>
            <a:rPr lang="es-GT" b="0" i="0" dirty="0" smtClean="0"/>
            <a:t> maquina-usuario. En cuanto a su conexión </a:t>
          </a:r>
          <a:r>
            <a:rPr lang="es-GT" b="0" i="0" dirty="0" smtClean="0">
              <a:hlinkClick xmlns:r="http://schemas.openxmlformats.org/officeDocument/2006/relationships" r:id="rId21"/>
            </a:rPr>
            <a:t>física</a:t>
          </a:r>
          <a:r>
            <a:rPr lang="es-GT" b="0" i="0" dirty="0" smtClean="0"/>
            <a:t>, la </a:t>
          </a:r>
          <a:r>
            <a:rPr lang="es-GT" b="0" i="0" dirty="0" smtClean="0">
              <a:hlinkClick xmlns:r="http://schemas.openxmlformats.org/officeDocument/2006/relationships" r:id="rId22"/>
            </a:rPr>
            <a:t>tarjeta de video</a:t>
          </a:r>
          <a:r>
            <a:rPr lang="es-GT" b="0" i="0" dirty="0" smtClean="0"/>
            <a:t> puede ir en una ranura como cualquier otra; aunque existen ranuras dedicadas a tal fin: AGP.</a:t>
          </a:r>
        </a:p>
      </dgm:t>
    </dgm:pt>
    <dgm:pt modelId="{2A800CDB-9A7B-410B-9BD0-53B6A65C0568}" type="parTrans" cxnId="{F1396B63-C622-4079-91F6-E17BB317681A}">
      <dgm:prSet/>
      <dgm:spPr/>
      <dgm:t>
        <a:bodyPr/>
        <a:lstStyle/>
        <a:p>
          <a:endParaRPr lang="es-GT"/>
        </a:p>
      </dgm:t>
    </dgm:pt>
    <dgm:pt modelId="{2A018C62-249E-4ACB-9633-1FAAF5A0AEEE}" type="sibTrans" cxnId="{F1396B63-C622-4079-91F6-E17BB317681A}">
      <dgm:prSet/>
      <dgm:spPr/>
      <dgm:t>
        <a:bodyPr/>
        <a:lstStyle/>
        <a:p>
          <a:endParaRPr lang="es-GT"/>
        </a:p>
      </dgm:t>
    </dgm:pt>
    <dgm:pt modelId="{2B7275DE-6848-43C3-869C-792C9617DA18}">
      <dgm:prSet phldrT="[Texto]"/>
      <dgm:spPr/>
      <dgm:t>
        <a:bodyPr/>
        <a:lstStyle/>
        <a:p>
          <a:r>
            <a:rPr lang="es-GT" b="1" i="0" dirty="0" smtClean="0"/>
            <a:t>8. LA FUENTE DE ALIMENTACIÓN</a:t>
          </a:r>
          <a:endParaRPr lang="es-GT" b="0" i="0" dirty="0" smtClean="0"/>
        </a:p>
        <a:p>
          <a:r>
            <a:rPr lang="es-GT" b="0" i="0" dirty="0" smtClean="0"/>
            <a:t>Es una caja metálica situada en la parte trasera del Gabinete, encargada de suministrar energía eléctrica a la </a:t>
          </a:r>
          <a:r>
            <a:rPr lang="es-GT" b="0" i="0" dirty="0" err="1" smtClean="0"/>
            <a:t>Motherboard</a:t>
          </a:r>
          <a:r>
            <a:rPr lang="es-GT" b="0" i="0" dirty="0" smtClean="0"/>
            <a:t> y a los dispositivos instalados en la PC. Su función es adaptar la tensión eléctrica de la línea domiciliaria (220 v) a las tensiones eléctricas que necesitan sus componentes para trabajar correctamente.</a:t>
          </a:r>
        </a:p>
      </dgm:t>
    </dgm:pt>
    <dgm:pt modelId="{C1D07471-8A02-4E1B-AA4F-3A48512A4D61}" type="parTrans" cxnId="{B249B651-5EB9-40BC-9980-3473E6361299}">
      <dgm:prSet/>
      <dgm:spPr/>
      <dgm:t>
        <a:bodyPr/>
        <a:lstStyle/>
        <a:p>
          <a:endParaRPr lang="es-GT"/>
        </a:p>
      </dgm:t>
    </dgm:pt>
    <dgm:pt modelId="{A7D89DC7-26DE-4DF1-B48B-6555DB443A5E}" type="sibTrans" cxnId="{B249B651-5EB9-40BC-9980-3473E6361299}">
      <dgm:prSet/>
      <dgm:spPr/>
      <dgm:t>
        <a:bodyPr/>
        <a:lstStyle/>
        <a:p>
          <a:endParaRPr lang="es-GT"/>
        </a:p>
      </dgm:t>
    </dgm:pt>
    <dgm:pt modelId="{A8CC0CAF-7623-404C-8924-635A65CE9CBF}" type="pres">
      <dgm:prSet presAssocID="{8F1E7742-8A7F-4578-A305-8A07E445B1EF}" presName="Name0" presStyleCnt="0">
        <dgm:presLayoutVars>
          <dgm:dir/>
          <dgm:resizeHandles/>
        </dgm:presLayoutVars>
      </dgm:prSet>
      <dgm:spPr/>
    </dgm:pt>
    <dgm:pt modelId="{79D533CF-083A-4D7A-AE0A-63F6F450312E}" type="pres">
      <dgm:prSet presAssocID="{47A6EE4F-D290-48BA-A80A-E3657ED97308}" presName="compNode" presStyleCnt="0"/>
      <dgm:spPr/>
    </dgm:pt>
    <dgm:pt modelId="{AE244202-662A-4F0F-A08B-FA1D97F8FDB5}" type="pres">
      <dgm:prSet presAssocID="{47A6EE4F-D290-48BA-A80A-E3657ED97308}" presName="dummyConnPt" presStyleCnt="0"/>
      <dgm:spPr/>
    </dgm:pt>
    <dgm:pt modelId="{0F6CEBA4-46B3-4DAD-9AA3-B65726AE0FCC}" type="pres">
      <dgm:prSet presAssocID="{47A6EE4F-D290-48BA-A80A-E3657ED97308}" presName="node" presStyleLbl="node1" presStyleIdx="0" presStyleCnt="9">
        <dgm:presLayoutVars>
          <dgm:bulletEnabled val="1"/>
        </dgm:presLayoutVars>
      </dgm:prSet>
      <dgm:spPr/>
      <dgm:t>
        <a:bodyPr/>
        <a:lstStyle/>
        <a:p>
          <a:endParaRPr lang="es-GT"/>
        </a:p>
      </dgm:t>
    </dgm:pt>
    <dgm:pt modelId="{5EAF3217-F03B-4974-A321-91F4B9ECBB53}" type="pres">
      <dgm:prSet presAssocID="{B0ABDA1D-407D-4FD0-9CA2-99E851D9AFD8}" presName="sibTrans" presStyleLbl="bgSibTrans2D1" presStyleIdx="0" presStyleCnt="8"/>
      <dgm:spPr/>
    </dgm:pt>
    <dgm:pt modelId="{63160337-49AB-4CD4-992F-4233E9981939}" type="pres">
      <dgm:prSet presAssocID="{4E0A07DF-43C1-4C63-A433-A1CE78789099}" presName="compNode" presStyleCnt="0"/>
      <dgm:spPr/>
    </dgm:pt>
    <dgm:pt modelId="{28E40217-0E73-43CC-9A65-E69358DA46FB}" type="pres">
      <dgm:prSet presAssocID="{4E0A07DF-43C1-4C63-A433-A1CE78789099}" presName="dummyConnPt" presStyleCnt="0"/>
      <dgm:spPr/>
    </dgm:pt>
    <dgm:pt modelId="{092FBEBF-E4C4-4FC8-9950-AC79F2ADB8E2}" type="pres">
      <dgm:prSet presAssocID="{4E0A07DF-43C1-4C63-A433-A1CE78789099}" presName="node" presStyleLbl="node1" presStyleIdx="1" presStyleCnt="9">
        <dgm:presLayoutVars>
          <dgm:bulletEnabled val="1"/>
        </dgm:presLayoutVars>
      </dgm:prSet>
      <dgm:spPr/>
      <dgm:t>
        <a:bodyPr/>
        <a:lstStyle/>
        <a:p>
          <a:endParaRPr lang="es-GT"/>
        </a:p>
      </dgm:t>
    </dgm:pt>
    <dgm:pt modelId="{4EFE8511-308C-405A-9FFE-298AB10F9DDB}" type="pres">
      <dgm:prSet presAssocID="{0E9AF56F-F1B6-4AC9-AE8E-A14910539564}" presName="sibTrans" presStyleLbl="bgSibTrans2D1" presStyleIdx="1" presStyleCnt="8"/>
      <dgm:spPr/>
    </dgm:pt>
    <dgm:pt modelId="{69B51A9C-D5BE-4663-845E-6934B88BFB7E}" type="pres">
      <dgm:prSet presAssocID="{B6409473-9742-4242-A00B-5CF47C4A121C}" presName="compNode" presStyleCnt="0"/>
      <dgm:spPr/>
    </dgm:pt>
    <dgm:pt modelId="{8C4C58D3-CB87-4321-947E-02CEDD39BBD1}" type="pres">
      <dgm:prSet presAssocID="{B6409473-9742-4242-A00B-5CF47C4A121C}" presName="dummyConnPt" presStyleCnt="0"/>
      <dgm:spPr/>
    </dgm:pt>
    <dgm:pt modelId="{BCC94D7C-DC72-4A2C-9AFD-E90923CC0305}" type="pres">
      <dgm:prSet presAssocID="{B6409473-9742-4242-A00B-5CF47C4A121C}" presName="node" presStyleLbl="node1" presStyleIdx="2" presStyleCnt="9">
        <dgm:presLayoutVars>
          <dgm:bulletEnabled val="1"/>
        </dgm:presLayoutVars>
      </dgm:prSet>
      <dgm:spPr/>
      <dgm:t>
        <a:bodyPr/>
        <a:lstStyle/>
        <a:p>
          <a:endParaRPr lang="es-GT"/>
        </a:p>
      </dgm:t>
    </dgm:pt>
    <dgm:pt modelId="{0F5D2CAD-2430-4108-98E7-2E608F5DFC8B}" type="pres">
      <dgm:prSet presAssocID="{3B7EDC64-09FB-4FE7-A95B-E2A5B815F881}" presName="sibTrans" presStyleLbl="bgSibTrans2D1" presStyleIdx="2" presStyleCnt="8"/>
      <dgm:spPr/>
    </dgm:pt>
    <dgm:pt modelId="{1F947F33-2211-4BB2-BB6B-FC87CBAA418B}" type="pres">
      <dgm:prSet presAssocID="{7193B770-578C-4730-81FA-556A62E1F911}" presName="compNode" presStyleCnt="0"/>
      <dgm:spPr/>
    </dgm:pt>
    <dgm:pt modelId="{11D47281-9F3A-46D5-8D20-B5ABE08BB3EA}" type="pres">
      <dgm:prSet presAssocID="{7193B770-578C-4730-81FA-556A62E1F911}" presName="dummyConnPt" presStyleCnt="0"/>
      <dgm:spPr/>
    </dgm:pt>
    <dgm:pt modelId="{DE9FF064-2A07-4EAB-B575-6D64E1793DA6}" type="pres">
      <dgm:prSet presAssocID="{7193B770-578C-4730-81FA-556A62E1F911}" presName="node" presStyleLbl="node1" presStyleIdx="3" presStyleCnt="9">
        <dgm:presLayoutVars>
          <dgm:bulletEnabled val="1"/>
        </dgm:presLayoutVars>
      </dgm:prSet>
      <dgm:spPr/>
      <dgm:t>
        <a:bodyPr/>
        <a:lstStyle/>
        <a:p>
          <a:endParaRPr lang="es-GT"/>
        </a:p>
      </dgm:t>
    </dgm:pt>
    <dgm:pt modelId="{3CC124EE-F4AF-4C76-B6C8-17067BCC8E10}" type="pres">
      <dgm:prSet presAssocID="{ED8A3964-C615-4748-8D7A-872A923AD3D4}" presName="sibTrans" presStyleLbl="bgSibTrans2D1" presStyleIdx="3" presStyleCnt="8"/>
      <dgm:spPr/>
    </dgm:pt>
    <dgm:pt modelId="{6754FD43-4D1A-4926-9C36-8AF4856CEA95}" type="pres">
      <dgm:prSet presAssocID="{A47286AA-52BC-4772-A4F0-D808A70D5A0A}" presName="compNode" presStyleCnt="0"/>
      <dgm:spPr/>
    </dgm:pt>
    <dgm:pt modelId="{27546410-BA42-42D3-86A5-3D49B347E197}" type="pres">
      <dgm:prSet presAssocID="{A47286AA-52BC-4772-A4F0-D808A70D5A0A}" presName="dummyConnPt" presStyleCnt="0"/>
      <dgm:spPr/>
    </dgm:pt>
    <dgm:pt modelId="{C6B785E0-3EBB-42E1-8134-90FB2547BFB0}" type="pres">
      <dgm:prSet presAssocID="{A47286AA-52BC-4772-A4F0-D808A70D5A0A}" presName="node" presStyleLbl="node1" presStyleIdx="4" presStyleCnt="9">
        <dgm:presLayoutVars>
          <dgm:bulletEnabled val="1"/>
        </dgm:presLayoutVars>
      </dgm:prSet>
      <dgm:spPr/>
      <dgm:t>
        <a:bodyPr/>
        <a:lstStyle/>
        <a:p>
          <a:endParaRPr lang="es-GT"/>
        </a:p>
      </dgm:t>
    </dgm:pt>
    <dgm:pt modelId="{6C905BF4-5E22-40C9-8B57-9979A60A54BD}" type="pres">
      <dgm:prSet presAssocID="{0D150B86-1B2E-4089-9052-8EE1315CDA39}" presName="sibTrans" presStyleLbl="bgSibTrans2D1" presStyleIdx="4" presStyleCnt="8"/>
      <dgm:spPr/>
    </dgm:pt>
    <dgm:pt modelId="{F787E471-CBD0-4BCF-800E-787B6F97823D}" type="pres">
      <dgm:prSet presAssocID="{15515F18-9E72-444E-AD07-13FEE613B795}" presName="compNode" presStyleCnt="0"/>
      <dgm:spPr/>
    </dgm:pt>
    <dgm:pt modelId="{905D0993-68FB-4817-9881-8AFD58D86AB7}" type="pres">
      <dgm:prSet presAssocID="{15515F18-9E72-444E-AD07-13FEE613B795}" presName="dummyConnPt" presStyleCnt="0"/>
      <dgm:spPr/>
    </dgm:pt>
    <dgm:pt modelId="{ABDAA2A2-0B4B-41A2-882E-C3E3E5AE281C}" type="pres">
      <dgm:prSet presAssocID="{15515F18-9E72-444E-AD07-13FEE613B795}" presName="node" presStyleLbl="node1" presStyleIdx="5" presStyleCnt="9">
        <dgm:presLayoutVars>
          <dgm:bulletEnabled val="1"/>
        </dgm:presLayoutVars>
      </dgm:prSet>
      <dgm:spPr/>
      <dgm:t>
        <a:bodyPr/>
        <a:lstStyle/>
        <a:p>
          <a:endParaRPr lang="es-GT"/>
        </a:p>
      </dgm:t>
    </dgm:pt>
    <dgm:pt modelId="{8F3A327E-2248-4C8F-9AEA-07541A7CE911}" type="pres">
      <dgm:prSet presAssocID="{E2BFE451-6688-468C-9806-80AF920F9EAB}" presName="sibTrans" presStyleLbl="bgSibTrans2D1" presStyleIdx="5" presStyleCnt="8"/>
      <dgm:spPr/>
    </dgm:pt>
    <dgm:pt modelId="{0D25018A-D9F1-4A80-A930-53DEA38CAB7A}" type="pres">
      <dgm:prSet presAssocID="{080C865A-0F7A-42B4-B2D1-27BEAC57FBE7}" presName="compNode" presStyleCnt="0"/>
      <dgm:spPr/>
    </dgm:pt>
    <dgm:pt modelId="{22710DE3-FB0F-4820-8C20-A2E42A87429E}" type="pres">
      <dgm:prSet presAssocID="{080C865A-0F7A-42B4-B2D1-27BEAC57FBE7}" presName="dummyConnPt" presStyleCnt="0"/>
      <dgm:spPr/>
    </dgm:pt>
    <dgm:pt modelId="{3365EE53-5ADA-46A6-BD9A-BAA0B6FCBD94}" type="pres">
      <dgm:prSet presAssocID="{080C865A-0F7A-42B4-B2D1-27BEAC57FBE7}" presName="node" presStyleLbl="node1" presStyleIdx="6" presStyleCnt="9">
        <dgm:presLayoutVars>
          <dgm:bulletEnabled val="1"/>
        </dgm:presLayoutVars>
      </dgm:prSet>
      <dgm:spPr/>
      <dgm:t>
        <a:bodyPr/>
        <a:lstStyle/>
        <a:p>
          <a:endParaRPr lang="es-GT"/>
        </a:p>
      </dgm:t>
    </dgm:pt>
    <dgm:pt modelId="{1994B954-3C1C-4CC5-9A1B-61EF690B8C83}" type="pres">
      <dgm:prSet presAssocID="{7BD6106B-167E-473A-BB7D-367556A4B181}" presName="sibTrans" presStyleLbl="bgSibTrans2D1" presStyleIdx="6" presStyleCnt="8"/>
      <dgm:spPr/>
    </dgm:pt>
    <dgm:pt modelId="{419D9D25-31E7-417F-98A5-6CDDED3ABC6F}" type="pres">
      <dgm:prSet presAssocID="{D4FB1987-A994-4261-9768-9BFCFD752C09}" presName="compNode" presStyleCnt="0"/>
      <dgm:spPr/>
    </dgm:pt>
    <dgm:pt modelId="{63BCF92A-1F2E-429A-AAAC-B00EB1A8092C}" type="pres">
      <dgm:prSet presAssocID="{D4FB1987-A994-4261-9768-9BFCFD752C09}" presName="dummyConnPt" presStyleCnt="0"/>
      <dgm:spPr/>
    </dgm:pt>
    <dgm:pt modelId="{D9E133D2-6BDC-4BAA-B9BD-7115E3BE6035}" type="pres">
      <dgm:prSet presAssocID="{D4FB1987-A994-4261-9768-9BFCFD752C09}" presName="node" presStyleLbl="node1" presStyleIdx="7" presStyleCnt="9" custLinFactNeighborX="-565">
        <dgm:presLayoutVars>
          <dgm:bulletEnabled val="1"/>
        </dgm:presLayoutVars>
      </dgm:prSet>
      <dgm:spPr/>
      <dgm:t>
        <a:bodyPr/>
        <a:lstStyle/>
        <a:p>
          <a:endParaRPr lang="es-GT"/>
        </a:p>
      </dgm:t>
    </dgm:pt>
    <dgm:pt modelId="{98B0827D-B192-44AE-B9EE-01984BACF1D5}" type="pres">
      <dgm:prSet presAssocID="{2A018C62-249E-4ACB-9633-1FAAF5A0AEEE}" presName="sibTrans" presStyleLbl="bgSibTrans2D1" presStyleIdx="7" presStyleCnt="8"/>
      <dgm:spPr/>
    </dgm:pt>
    <dgm:pt modelId="{EB4FB50B-FCCA-4991-97F0-499409CD70DF}" type="pres">
      <dgm:prSet presAssocID="{2B7275DE-6848-43C3-869C-792C9617DA18}" presName="compNode" presStyleCnt="0"/>
      <dgm:spPr/>
    </dgm:pt>
    <dgm:pt modelId="{43A22341-C6C8-429B-9D76-8686F4E1F00B}" type="pres">
      <dgm:prSet presAssocID="{2B7275DE-6848-43C3-869C-792C9617DA18}" presName="dummyConnPt" presStyleCnt="0"/>
      <dgm:spPr/>
    </dgm:pt>
    <dgm:pt modelId="{274EBA7F-5FF5-482F-AA8C-65A5E403B0C3}" type="pres">
      <dgm:prSet presAssocID="{2B7275DE-6848-43C3-869C-792C9617DA18}" presName="node" presStyleLbl="node1" presStyleIdx="8" presStyleCnt="9">
        <dgm:presLayoutVars>
          <dgm:bulletEnabled val="1"/>
        </dgm:presLayoutVars>
      </dgm:prSet>
      <dgm:spPr/>
      <dgm:t>
        <a:bodyPr/>
        <a:lstStyle/>
        <a:p>
          <a:endParaRPr lang="es-GT"/>
        </a:p>
      </dgm:t>
    </dgm:pt>
  </dgm:ptLst>
  <dgm:cxnLst>
    <dgm:cxn modelId="{6587BF5F-51CB-4ED4-854C-CA83C73D9ABF}" type="presOf" srcId="{080C865A-0F7A-42B4-B2D1-27BEAC57FBE7}" destId="{3365EE53-5ADA-46A6-BD9A-BAA0B6FCBD94}" srcOrd="0" destOrd="0" presId="urn:microsoft.com/office/officeart/2005/8/layout/bProcess4"/>
    <dgm:cxn modelId="{2189A2F2-BAA1-40DF-A5CA-A08FAA70BCCB}" srcId="{8F1E7742-8A7F-4578-A305-8A07E445B1EF}" destId="{B6409473-9742-4242-A00B-5CF47C4A121C}" srcOrd="2" destOrd="0" parTransId="{042E7078-BEAC-4B43-B4B5-682F372E2D1F}" sibTransId="{3B7EDC64-09FB-4FE7-A95B-E2A5B815F881}"/>
    <dgm:cxn modelId="{44F260BD-D6D8-4FF3-830D-139E2F70C350}" srcId="{8F1E7742-8A7F-4578-A305-8A07E445B1EF}" destId="{4E0A07DF-43C1-4C63-A433-A1CE78789099}" srcOrd="1" destOrd="0" parTransId="{EBA4B5FC-9694-44FB-ACA9-5E40D7D7B64E}" sibTransId="{0E9AF56F-F1B6-4AC9-AE8E-A14910539564}"/>
    <dgm:cxn modelId="{ABFB85A4-2045-476E-8F58-45F5A705398A}" type="presOf" srcId="{7193B770-578C-4730-81FA-556A62E1F911}" destId="{DE9FF064-2A07-4EAB-B575-6D64E1793DA6}" srcOrd="0" destOrd="0" presId="urn:microsoft.com/office/officeart/2005/8/layout/bProcess4"/>
    <dgm:cxn modelId="{73442FF1-825F-4818-8999-90B0DDB8E1B0}" type="presOf" srcId="{8F1E7742-8A7F-4578-A305-8A07E445B1EF}" destId="{A8CC0CAF-7623-404C-8924-635A65CE9CBF}" srcOrd="0" destOrd="0" presId="urn:microsoft.com/office/officeart/2005/8/layout/bProcess4"/>
    <dgm:cxn modelId="{5B69896B-4E5A-449A-ACD0-D677A17002DA}" type="presOf" srcId="{7BD6106B-167E-473A-BB7D-367556A4B181}" destId="{1994B954-3C1C-4CC5-9A1B-61EF690B8C83}" srcOrd="0" destOrd="0" presId="urn:microsoft.com/office/officeart/2005/8/layout/bProcess4"/>
    <dgm:cxn modelId="{709CFE4C-FFC8-4D26-852A-340096BE1CEA}" type="presOf" srcId="{B6409473-9742-4242-A00B-5CF47C4A121C}" destId="{BCC94D7C-DC72-4A2C-9AFD-E90923CC0305}" srcOrd="0" destOrd="0" presId="urn:microsoft.com/office/officeart/2005/8/layout/bProcess4"/>
    <dgm:cxn modelId="{D638DD90-619C-48ED-8E45-8CA4CD6A7F7A}" type="presOf" srcId="{2A018C62-249E-4ACB-9633-1FAAF5A0AEEE}" destId="{98B0827D-B192-44AE-B9EE-01984BACF1D5}" srcOrd="0" destOrd="0" presId="urn:microsoft.com/office/officeart/2005/8/layout/bProcess4"/>
    <dgm:cxn modelId="{EF540375-F8FE-4FE8-B62E-FBE89B45B356}" type="presOf" srcId="{15515F18-9E72-444E-AD07-13FEE613B795}" destId="{ABDAA2A2-0B4B-41A2-882E-C3E3E5AE281C}" srcOrd="0" destOrd="0" presId="urn:microsoft.com/office/officeart/2005/8/layout/bProcess4"/>
    <dgm:cxn modelId="{0C2D6E99-5992-48A8-B877-C8FAECCDB1F7}" type="presOf" srcId="{2B7275DE-6848-43C3-869C-792C9617DA18}" destId="{274EBA7F-5FF5-482F-AA8C-65A5E403B0C3}" srcOrd="0" destOrd="0" presId="urn:microsoft.com/office/officeart/2005/8/layout/bProcess4"/>
    <dgm:cxn modelId="{6D6D8D25-C33B-44DA-A5BB-C40E32F4A4C8}" type="presOf" srcId="{0E9AF56F-F1B6-4AC9-AE8E-A14910539564}" destId="{4EFE8511-308C-405A-9FFE-298AB10F9DDB}" srcOrd="0" destOrd="0" presId="urn:microsoft.com/office/officeart/2005/8/layout/bProcess4"/>
    <dgm:cxn modelId="{477B1374-8DB0-4573-8C67-2F122847B787}" srcId="{8F1E7742-8A7F-4578-A305-8A07E445B1EF}" destId="{15515F18-9E72-444E-AD07-13FEE613B795}" srcOrd="5" destOrd="0" parTransId="{9EAE446E-48E4-484B-A9DD-339D4429A6EC}" sibTransId="{E2BFE451-6688-468C-9806-80AF920F9EAB}"/>
    <dgm:cxn modelId="{AA57F655-9507-4161-B3C8-645F1F2DB191}" type="presOf" srcId="{ED8A3964-C615-4748-8D7A-872A923AD3D4}" destId="{3CC124EE-F4AF-4C76-B6C8-17067BCC8E10}" srcOrd="0" destOrd="0" presId="urn:microsoft.com/office/officeart/2005/8/layout/bProcess4"/>
    <dgm:cxn modelId="{DA2BCEE5-91F8-4E2D-8076-86DA1C305E14}" srcId="{8F1E7742-8A7F-4578-A305-8A07E445B1EF}" destId="{A47286AA-52BC-4772-A4F0-D808A70D5A0A}" srcOrd="4" destOrd="0" parTransId="{7F48565A-540B-43EF-8FBB-97B6D3D8270F}" sibTransId="{0D150B86-1B2E-4089-9052-8EE1315CDA39}"/>
    <dgm:cxn modelId="{7B42C96C-28B3-4E90-A8B2-1B4DCF8750CF}" srcId="{8F1E7742-8A7F-4578-A305-8A07E445B1EF}" destId="{7193B770-578C-4730-81FA-556A62E1F911}" srcOrd="3" destOrd="0" parTransId="{1C066160-6D77-4803-AB6E-BA78B24CF0EA}" sibTransId="{ED8A3964-C615-4748-8D7A-872A923AD3D4}"/>
    <dgm:cxn modelId="{9B9C637C-1A4C-4EA0-8765-246659159339}" type="presOf" srcId="{D4FB1987-A994-4261-9768-9BFCFD752C09}" destId="{D9E133D2-6BDC-4BAA-B9BD-7115E3BE6035}" srcOrd="0" destOrd="0" presId="urn:microsoft.com/office/officeart/2005/8/layout/bProcess4"/>
    <dgm:cxn modelId="{066B2470-7F24-4A46-8E5B-63A72C3B8FA1}" type="presOf" srcId="{3B7EDC64-09FB-4FE7-A95B-E2A5B815F881}" destId="{0F5D2CAD-2430-4108-98E7-2E608F5DFC8B}" srcOrd="0" destOrd="0" presId="urn:microsoft.com/office/officeart/2005/8/layout/bProcess4"/>
    <dgm:cxn modelId="{0398D7EE-0BEE-4327-8AF5-F8A4390086C1}" type="presOf" srcId="{47A6EE4F-D290-48BA-A80A-E3657ED97308}" destId="{0F6CEBA4-46B3-4DAD-9AA3-B65726AE0FCC}" srcOrd="0" destOrd="0" presId="urn:microsoft.com/office/officeart/2005/8/layout/bProcess4"/>
    <dgm:cxn modelId="{2F7AA4B9-F2BB-4398-8B27-445A1FFAC7E0}" srcId="{8F1E7742-8A7F-4578-A305-8A07E445B1EF}" destId="{080C865A-0F7A-42B4-B2D1-27BEAC57FBE7}" srcOrd="6" destOrd="0" parTransId="{21B7331F-40DF-4FAD-AC5C-E60866A0FF21}" sibTransId="{7BD6106B-167E-473A-BB7D-367556A4B181}"/>
    <dgm:cxn modelId="{F1396B63-C622-4079-91F6-E17BB317681A}" srcId="{8F1E7742-8A7F-4578-A305-8A07E445B1EF}" destId="{D4FB1987-A994-4261-9768-9BFCFD752C09}" srcOrd="7" destOrd="0" parTransId="{2A800CDB-9A7B-410B-9BD0-53B6A65C0568}" sibTransId="{2A018C62-249E-4ACB-9633-1FAAF5A0AEEE}"/>
    <dgm:cxn modelId="{8C321620-CC95-4290-A703-6A456303A97F}" type="presOf" srcId="{4E0A07DF-43C1-4C63-A433-A1CE78789099}" destId="{092FBEBF-E4C4-4FC8-9950-AC79F2ADB8E2}" srcOrd="0" destOrd="0" presId="urn:microsoft.com/office/officeart/2005/8/layout/bProcess4"/>
    <dgm:cxn modelId="{17226D72-F6EB-42B5-8ED5-FEFF3305F659}" type="presOf" srcId="{E2BFE451-6688-468C-9806-80AF920F9EAB}" destId="{8F3A327E-2248-4C8F-9AEA-07541A7CE911}" srcOrd="0" destOrd="0" presId="urn:microsoft.com/office/officeart/2005/8/layout/bProcess4"/>
    <dgm:cxn modelId="{64108339-109D-46DF-AA0B-93C225582764}" type="presOf" srcId="{0D150B86-1B2E-4089-9052-8EE1315CDA39}" destId="{6C905BF4-5E22-40C9-8B57-9979A60A54BD}" srcOrd="0" destOrd="0" presId="urn:microsoft.com/office/officeart/2005/8/layout/bProcess4"/>
    <dgm:cxn modelId="{B249B651-5EB9-40BC-9980-3473E6361299}" srcId="{8F1E7742-8A7F-4578-A305-8A07E445B1EF}" destId="{2B7275DE-6848-43C3-869C-792C9617DA18}" srcOrd="8" destOrd="0" parTransId="{C1D07471-8A02-4E1B-AA4F-3A48512A4D61}" sibTransId="{A7D89DC7-26DE-4DF1-B48B-6555DB443A5E}"/>
    <dgm:cxn modelId="{8CDD4195-71C8-4733-A99B-6FAC50A7091A}" type="presOf" srcId="{A47286AA-52BC-4772-A4F0-D808A70D5A0A}" destId="{C6B785E0-3EBB-42E1-8134-90FB2547BFB0}" srcOrd="0" destOrd="0" presId="urn:microsoft.com/office/officeart/2005/8/layout/bProcess4"/>
    <dgm:cxn modelId="{F1C94F0A-D468-41DE-966E-468BCB9D9EC7}" type="presOf" srcId="{B0ABDA1D-407D-4FD0-9CA2-99E851D9AFD8}" destId="{5EAF3217-F03B-4974-A321-91F4B9ECBB53}" srcOrd="0" destOrd="0" presId="urn:microsoft.com/office/officeart/2005/8/layout/bProcess4"/>
    <dgm:cxn modelId="{F45122CB-CF6A-4E9D-96FF-975A17B3505A}" srcId="{8F1E7742-8A7F-4578-A305-8A07E445B1EF}" destId="{47A6EE4F-D290-48BA-A80A-E3657ED97308}" srcOrd="0" destOrd="0" parTransId="{C6354F3A-4C92-4798-A930-994FBB32F077}" sibTransId="{B0ABDA1D-407D-4FD0-9CA2-99E851D9AFD8}"/>
    <dgm:cxn modelId="{EFDB7331-4969-4060-B94A-9E8D4EBB9CDB}" type="presParOf" srcId="{A8CC0CAF-7623-404C-8924-635A65CE9CBF}" destId="{79D533CF-083A-4D7A-AE0A-63F6F450312E}" srcOrd="0" destOrd="0" presId="urn:microsoft.com/office/officeart/2005/8/layout/bProcess4"/>
    <dgm:cxn modelId="{FE69C405-5696-401E-98E1-4B6594EB2880}" type="presParOf" srcId="{79D533CF-083A-4D7A-AE0A-63F6F450312E}" destId="{AE244202-662A-4F0F-A08B-FA1D97F8FDB5}" srcOrd="0" destOrd="0" presId="urn:microsoft.com/office/officeart/2005/8/layout/bProcess4"/>
    <dgm:cxn modelId="{A55FB9AC-8D46-44E8-B9B7-1A505A7F1A90}" type="presParOf" srcId="{79D533CF-083A-4D7A-AE0A-63F6F450312E}" destId="{0F6CEBA4-46B3-4DAD-9AA3-B65726AE0FCC}" srcOrd="1" destOrd="0" presId="urn:microsoft.com/office/officeart/2005/8/layout/bProcess4"/>
    <dgm:cxn modelId="{E4C8026F-C574-4846-B2C6-5B756B51123E}" type="presParOf" srcId="{A8CC0CAF-7623-404C-8924-635A65CE9CBF}" destId="{5EAF3217-F03B-4974-A321-91F4B9ECBB53}" srcOrd="1" destOrd="0" presId="urn:microsoft.com/office/officeart/2005/8/layout/bProcess4"/>
    <dgm:cxn modelId="{93354999-6FBE-4EE5-B7E1-A5F921F21219}" type="presParOf" srcId="{A8CC0CAF-7623-404C-8924-635A65CE9CBF}" destId="{63160337-49AB-4CD4-992F-4233E9981939}" srcOrd="2" destOrd="0" presId="urn:microsoft.com/office/officeart/2005/8/layout/bProcess4"/>
    <dgm:cxn modelId="{0556345F-0EEF-40F1-9021-A2A98B8B5B08}" type="presParOf" srcId="{63160337-49AB-4CD4-992F-4233E9981939}" destId="{28E40217-0E73-43CC-9A65-E69358DA46FB}" srcOrd="0" destOrd="0" presId="urn:microsoft.com/office/officeart/2005/8/layout/bProcess4"/>
    <dgm:cxn modelId="{4C4C0D84-8AE2-44A1-8042-6C4A9B96013D}" type="presParOf" srcId="{63160337-49AB-4CD4-992F-4233E9981939}" destId="{092FBEBF-E4C4-4FC8-9950-AC79F2ADB8E2}" srcOrd="1" destOrd="0" presId="urn:microsoft.com/office/officeart/2005/8/layout/bProcess4"/>
    <dgm:cxn modelId="{046D3B63-D5B3-4FB9-8B5E-DE521D2C00C1}" type="presParOf" srcId="{A8CC0CAF-7623-404C-8924-635A65CE9CBF}" destId="{4EFE8511-308C-405A-9FFE-298AB10F9DDB}" srcOrd="3" destOrd="0" presId="urn:microsoft.com/office/officeart/2005/8/layout/bProcess4"/>
    <dgm:cxn modelId="{662B22FF-2F82-40AE-B2D2-4B96B2E77055}" type="presParOf" srcId="{A8CC0CAF-7623-404C-8924-635A65CE9CBF}" destId="{69B51A9C-D5BE-4663-845E-6934B88BFB7E}" srcOrd="4" destOrd="0" presId="urn:microsoft.com/office/officeart/2005/8/layout/bProcess4"/>
    <dgm:cxn modelId="{C8B63A04-54F0-4D00-8E32-9D0798C06FB1}" type="presParOf" srcId="{69B51A9C-D5BE-4663-845E-6934B88BFB7E}" destId="{8C4C58D3-CB87-4321-947E-02CEDD39BBD1}" srcOrd="0" destOrd="0" presId="urn:microsoft.com/office/officeart/2005/8/layout/bProcess4"/>
    <dgm:cxn modelId="{3E0169B4-1C4E-4E9F-AC98-6E68B7EDCF57}" type="presParOf" srcId="{69B51A9C-D5BE-4663-845E-6934B88BFB7E}" destId="{BCC94D7C-DC72-4A2C-9AFD-E90923CC0305}" srcOrd="1" destOrd="0" presId="urn:microsoft.com/office/officeart/2005/8/layout/bProcess4"/>
    <dgm:cxn modelId="{A4E77F96-8359-4869-9F54-28B768074B6F}" type="presParOf" srcId="{A8CC0CAF-7623-404C-8924-635A65CE9CBF}" destId="{0F5D2CAD-2430-4108-98E7-2E608F5DFC8B}" srcOrd="5" destOrd="0" presId="urn:microsoft.com/office/officeart/2005/8/layout/bProcess4"/>
    <dgm:cxn modelId="{FC6045CB-259C-4A00-845C-CDD7E2B7F752}" type="presParOf" srcId="{A8CC0CAF-7623-404C-8924-635A65CE9CBF}" destId="{1F947F33-2211-4BB2-BB6B-FC87CBAA418B}" srcOrd="6" destOrd="0" presId="urn:microsoft.com/office/officeart/2005/8/layout/bProcess4"/>
    <dgm:cxn modelId="{AACD57B9-06A7-4E9C-A6C5-07FA3807677E}" type="presParOf" srcId="{1F947F33-2211-4BB2-BB6B-FC87CBAA418B}" destId="{11D47281-9F3A-46D5-8D20-B5ABE08BB3EA}" srcOrd="0" destOrd="0" presId="urn:microsoft.com/office/officeart/2005/8/layout/bProcess4"/>
    <dgm:cxn modelId="{8337BB66-DA05-4175-9AF5-84A482BEAD39}" type="presParOf" srcId="{1F947F33-2211-4BB2-BB6B-FC87CBAA418B}" destId="{DE9FF064-2A07-4EAB-B575-6D64E1793DA6}" srcOrd="1" destOrd="0" presId="urn:microsoft.com/office/officeart/2005/8/layout/bProcess4"/>
    <dgm:cxn modelId="{EE1CA066-37D6-4542-B164-6FDA83191F52}" type="presParOf" srcId="{A8CC0CAF-7623-404C-8924-635A65CE9CBF}" destId="{3CC124EE-F4AF-4C76-B6C8-17067BCC8E10}" srcOrd="7" destOrd="0" presId="urn:microsoft.com/office/officeart/2005/8/layout/bProcess4"/>
    <dgm:cxn modelId="{AED2B197-9E76-403B-B43E-655275002BCA}" type="presParOf" srcId="{A8CC0CAF-7623-404C-8924-635A65CE9CBF}" destId="{6754FD43-4D1A-4926-9C36-8AF4856CEA95}" srcOrd="8" destOrd="0" presId="urn:microsoft.com/office/officeart/2005/8/layout/bProcess4"/>
    <dgm:cxn modelId="{7C3A31D2-8634-4467-B01E-1F1EB07FF300}" type="presParOf" srcId="{6754FD43-4D1A-4926-9C36-8AF4856CEA95}" destId="{27546410-BA42-42D3-86A5-3D49B347E197}" srcOrd="0" destOrd="0" presId="urn:microsoft.com/office/officeart/2005/8/layout/bProcess4"/>
    <dgm:cxn modelId="{C51FF675-0706-403A-90B8-02930F0DAE87}" type="presParOf" srcId="{6754FD43-4D1A-4926-9C36-8AF4856CEA95}" destId="{C6B785E0-3EBB-42E1-8134-90FB2547BFB0}" srcOrd="1" destOrd="0" presId="urn:microsoft.com/office/officeart/2005/8/layout/bProcess4"/>
    <dgm:cxn modelId="{B2A3001D-013B-4715-BC30-8620CAB90CE0}" type="presParOf" srcId="{A8CC0CAF-7623-404C-8924-635A65CE9CBF}" destId="{6C905BF4-5E22-40C9-8B57-9979A60A54BD}" srcOrd="9" destOrd="0" presId="urn:microsoft.com/office/officeart/2005/8/layout/bProcess4"/>
    <dgm:cxn modelId="{90ADE742-694E-4B86-BED3-141ED74CC41D}" type="presParOf" srcId="{A8CC0CAF-7623-404C-8924-635A65CE9CBF}" destId="{F787E471-CBD0-4BCF-800E-787B6F97823D}" srcOrd="10" destOrd="0" presId="urn:microsoft.com/office/officeart/2005/8/layout/bProcess4"/>
    <dgm:cxn modelId="{CC18202A-626A-454A-AC1B-D36F6D86D463}" type="presParOf" srcId="{F787E471-CBD0-4BCF-800E-787B6F97823D}" destId="{905D0993-68FB-4817-9881-8AFD58D86AB7}" srcOrd="0" destOrd="0" presId="urn:microsoft.com/office/officeart/2005/8/layout/bProcess4"/>
    <dgm:cxn modelId="{62E686B7-4BA6-4C1B-B4B6-AD64C24E2E43}" type="presParOf" srcId="{F787E471-CBD0-4BCF-800E-787B6F97823D}" destId="{ABDAA2A2-0B4B-41A2-882E-C3E3E5AE281C}" srcOrd="1" destOrd="0" presId="urn:microsoft.com/office/officeart/2005/8/layout/bProcess4"/>
    <dgm:cxn modelId="{BF068612-857C-4EAC-A0D4-1F5B138B71B2}" type="presParOf" srcId="{A8CC0CAF-7623-404C-8924-635A65CE9CBF}" destId="{8F3A327E-2248-4C8F-9AEA-07541A7CE911}" srcOrd="11" destOrd="0" presId="urn:microsoft.com/office/officeart/2005/8/layout/bProcess4"/>
    <dgm:cxn modelId="{7D4665D7-80EB-4490-A4C2-090B7F39EF19}" type="presParOf" srcId="{A8CC0CAF-7623-404C-8924-635A65CE9CBF}" destId="{0D25018A-D9F1-4A80-A930-53DEA38CAB7A}" srcOrd="12" destOrd="0" presId="urn:microsoft.com/office/officeart/2005/8/layout/bProcess4"/>
    <dgm:cxn modelId="{30B365A4-6A24-4EF5-B3C0-1940DFABA35D}" type="presParOf" srcId="{0D25018A-D9F1-4A80-A930-53DEA38CAB7A}" destId="{22710DE3-FB0F-4820-8C20-A2E42A87429E}" srcOrd="0" destOrd="0" presId="urn:microsoft.com/office/officeart/2005/8/layout/bProcess4"/>
    <dgm:cxn modelId="{7B5702BC-197B-4C4E-89DD-343E600EAF1B}" type="presParOf" srcId="{0D25018A-D9F1-4A80-A930-53DEA38CAB7A}" destId="{3365EE53-5ADA-46A6-BD9A-BAA0B6FCBD94}" srcOrd="1" destOrd="0" presId="urn:microsoft.com/office/officeart/2005/8/layout/bProcess4"/>
    <dgm:cxn modelId="{7423FE08-885A-4CC2-8AA9-9F2F4CDF1E62}" type="presParOf" srcId="{A8CC0CAF-7623-404C-8924-635A65CE9CBF}" destId="{1994B954-3C1C-4CC5-9A1B-61EF690B8C83}" srcOrd="13" destOrd="0" presId="urn:microsoft.com/office/officeart/2005/8/layout/bProcess4"/>
    <dgm:cxn modelId="{BB35BEA8-A706-4CC9-915A-C24AB15A0123}" type="presParOf" srcId="{A8CC0CAF-7623-404C-8924-635A65CE9CBF}" destId="{419D9D25-31E7-417F-98A5-6CDDED3ABC6F}" srcOrd="14" destOrd="0" presId="urn:microsoft.com/office/officeart/2005/8/layout/bProcess4"/>
    <dgm:cxn modelId="{051301B2-1AD6-42FC-9226-B0CEBC629ACF}" type="presParOf" srcId="{419D9D25-31E7-417F-98A5-6CDDED3ABC6F}" destId="{63BCF92A-1F2E-429A-AAAC-B00EB1A8092C}" srcOrd="0" destOrd="0" presId="urn:microsoft.com/office/officeart/2005/8/layout/bProcess4"/>
    <dgm:cxn modelId="{91D29C45-6341-4BE2-9F2C-7C858175DC40}" type="presParOf" srcId="{419D9D25-31E7-417F-98A5-6CDDED3ABC6F}" destId="{D9E133D2-6BDC-4BAA-B9BD-7115E3BE6035}" srcOrd="1" destOrd="0" presId="urn:microsoft.com/office/officeart/2005/8/layout/bProcess4"/>
    <dgm:cxn modelId="{81097B9E-4F40-4558-A282-80F4F149AEDB}" type="presParOf" srcId="{A8CC0CAF-7623-404C-8924-635A65CE9CBF}" destId="{98B0827D-B192-44AE-B9EE-01984BACF1D5}" srcOrd="15" destOrd="0" presId="urn:microsoft.com/office/officeart/2005/8/layout/bProcess4"/>
    <dgm:cxn modelId="{840917E4-1794-4019-B0E2-79B979C00FC4}" type="presParOf" srcId="{A8CC0CAF-7623-404C-8924-635A65CE9CBF}" destId="{EB4FB50B-FCCA-4991-97F0-499409CD70DF}" srcOrd="16" destOrd="0" presId="urn:microsoft.com/office/officeart/2005/8/layout/bProcess4"/>
    <dgm:cxn modelId="{ABE3A360-B2C0-4C53-B68D-814F7C007DFB}" type="presParOf" srcId="{EB4FB50B-FCCA-4991-97F0-499409CD70DF}" destId="{43A22341-C6C8-429B-9D76-8686F4E1F00B}" srcOrd="0" destOrd="0" presId="urn:microsoft.com/office/officeart/2005/8/layout/bProcess4"/>
    <dgm:cxn modelId="{041AF95F-B211-4A88-82DC-92C495FCF90F}" type="presParOf" srcId="{EB4FB50B-FCCA-4991-97F0-499409CD70DF}" destId="{274EBA7F-5FF5-482F-AA8C-65A5E403B0C3}"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AF3217-F03B-4974-A321-91F4B9ECBB53}">
      <dsp:nvSpPr>
        <dsp:cNvPr id="0" name=""/>
        <dsp:cNvSpPr/>
      </dsp:nvSpPr>
      <dsp:spPr>
        <a:xfrm rot="5400000">
          <a:off x="-437148" y="1423850"/>
          <a:ext cx="1926165" cy="23231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F6CEBA4-46B3-4DAD-9AA3-B65726AE0FCC}">
      <dsp:nvSpPr>
        <dsp:cNvPr id="0" name=""/>
        <dsp:cNvSpPr/>
      </dsp:nvSpPr>
      <dsp:spPr>
        <a:xfrm>
          <a:off x="4756" y="192809"/>
          <a:ext cx="2581321" cy="154879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s-GT" sz="1000" kern="1200" dirty="0" smtClean="0"/>
            <a:t>Pasos de mantenimiento hardware</a:t>
          </a:r>
          <a:endParaRPr lang="es-GT" sz="1000" kern="1200" dirty="0"/>
        </a:p>
      </dsp:txBody>
      <dsp:txXfrm>
        <a:off x="50119" y="238172"/>
        <a:ext cx="2490595" cy="1458067"/>
      </dsp:txXfrm>
    </dsp:sp>
    <dsp:sp modelId="{4EFE8511-308C-405A-9FFE-298AB10F9DDB}">
      <dsp:nvSpPr>
        <dsp:cNvPr id="0" name=""/>
        <dsp:cNvSpPr/>
      </dsp:nvSpPr>
      <dsp:spPr>
        <a:xfrm rot="5400000">
          <a:off x="-437148" y="3359841"/>
          <a:ext cx="1926165" cy="23231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92FBEBF-E4C4-4FC8-9950-AC79F2ADB8E2}">
      <dsp:nvSpPr>
        <dsp:cNvPr id="0" name=""/>
        <dsp:cNvSpPr/>
      </dsp:nvSpPr>
      <dsp:spPr>
        <a:xfrm>
          <a:off x="4756" y="2128800"/>
          <a:ext cx="2581321" cy="154879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s-GT" sz="1000" b="1" i="0" kern="1200" dirty="0" smtClean="0"/>
            <a:t>1. LA TARJETAMADRE</a:t>
          </a:r>
          <a:endParaRPr lang="es-GT" sz="1000" b="0" i="0" kern="1200" dirty="0" smtClean="0"/>
        </a:p>
        <a:p>
          <a:pPr lvl="0" algn="ctr" defTabSz="444500">
            <a:lnSpc>
              <a:spcPct val="90000"/>
            </a:lnSpc>
            <a:spcBef>
              <a:spcPct val="0"/>
            </a:spcBef>
            <a:spcAft>
              <a:spcPct val="35000"/>
            </a:spcAft>
          </a:pPr>
          <a:r>
            <a:rPr lang="es-GT" sz="1000" b="0" i="0" kern="1200" dirty="0" smtClean="0"/>
            <a:t>Es el componente principal del ordenador. En ella se conectan e insertan varios dispositivos, como: tarjeta de </a:t>
          </a:r>
          <a:r>
            <a:rPr lang="es-GT" sz="1000" b="0" i="0" kern="1200" dirty="0" smtClean="0">
              <a:hlinkClick xmlns:r="http://schemas.openxmlformats.org/officeDocument/2006/relationships" r:id="rId1"/>
            </a:rPr>
            <a:t>video</a:t>
          </a:r>
          <a:r>
            <a:rPr lang="es-GT" sz="1000" b="0" i="0" kern="1200" dirty="0" smtClean="0"/>
            <a:t>, buses de </a:t>
          </a:r>
          <a:r>
            <a:rPr lang="es-GT" sz="1000" b="0" i="0" kern="1200" dirty="0" smtClean="0">
              <a:hlinkClick xmlns:r="http://schemas.openxmlformats.org/officeDocument/2006/relationships" r:id="rId2"/>
            </a:rPr>
            <a:t>datos</a:t>
          </a:r>
          <a:r>
            <a:rPr lang="es-GT" sz="1000" b="0" i="0" kern="1200" dirty="0" smtClean="0"/>
            <a:t>, </a:t>
          </a:r>
          <a:r>
            <a:rPr lang="es-GT" sz="1000" b="0" i="0" kern="1200" dirty="0" err="1" smtClean="0"/>
            <a:t>jumpers</a:t>
          </a:r>
          <a:r>
            <a:rPr lang="es-GT" sz="1000" b="0" i="0" kern="1200" dirty="0" smtClean="0"/>
            <a:t>, conectores ATX, el </a:t>
          </a:r>
          <a:r>
            <a:rPr lang="es-GT" sz="1000" b="0" i="0" kern="1200" dirty="0" smtClean="0">
              <a:hlinkClick xmlns:r="http://schemas.openxmlformats.org/officeDocument/2006/relationships" r:id="rId3"/>
            </a:rPr>
            <a:t>procesador</a:t>
          </a:r>
          <a:r>
            <a:rPr lang="es-GT" sz="1000" b="0" i="0" kern="1200" dirty="0" smtClean="0"/>
            <a:t> y entre otros.</a:t>
          </a:r>
        </a:p>
      </dsp:txBody>
      <dsp:txXfrm>
        <a:off x="50119" y="2174163"/>
        <a:ext cx="2490595" cy="1458067"/>
      </dsp:txXfrm>
    </dsp:sp>
    <dsp:sp modelId="{0F5D2CAD-2430-4108-98E7-2E608F5DFC8B}">
      <dsp:nvSpPr>
        <dsp:cNvPr id="0" name=""/>
        <dsp:cNvSpPr/>
      </dsp:nvSpPr>
      <dsp:spPr>
        <a:xfrm>
          <a:off x="530846" y="4327837"/>
          <a:ext cx="3423331" cy="23231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CC94D7C-DC72-4A2C-9AFD-E90923CC0305}">
      <dsp:nvSpPr>
        <dsp:cNvPr id="0" name=""/>
        <dsp:cNvSpPr/>
      </dsp:nvSpPr>
      <dsp:spPr>
        <a:xfrm>
          <a:off x="4756" y="4064791"/>
          <a:ext cx="2581321" cy="154879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s-GT" sz="1000" b="1" i="0" kern="1200" dirty="0" smtClean="0"/>
            <a:t>2. </a:t>
          </a:r>
          <a:r>
            <a:rPr lang="es-GT" sz="1000" b="1" i="0" kern="1200" dirty="0" smtClean="0">
              <a:hlinkClick xmlns:r="http://schemas.openxmlformats.org/officeDocument/2006/relationships" r:id="rId4"/>
            </a:rPr>
            <a:t>LA MEMORIA</a:t>
          </a:r>
          <a:r>
            <a:rPr lang="es-GT" sz="1000" b="1" i="0" kern="1200" dirty="0" smtClean="0"/>
            <a:t> RAM</a:t>
          </a:r>
          <a:endParaRPr lang="es-GT" sz="1000" b="0" i="0" kern="1200" dirty="0" smtClean="0"/>
        </a:p>
        <a:p>
          <a:pPr lvl="0" algn="ctr" defTabSz="444500">
            <a:lnSpc>
              <a:spcPct val="90000"/>
            </a:lnSpc>
            <a:spcBef>
              <a:spcPct val="0"/>
            </a:spcBef>
            <a:spcAft>
              <a:spcPct val="35000"/>
            </a:spcAft>
          </a:pPr>
          <a:r>
            <a:rPr lang="es-GT" sz="1000" b="0" i="0" kern="1200" dirty="0" smtClean="0"/>
            <a:t>La </a:t>
          </a:r>
          <a:r>
            <a:rPr lang="es-GT" sz="1000" b="0" i="0" kern="1200" dirty="0" smtClean="0">
              <a:hlinkClick xmlns:r="http://schemas.openxmlformats.org/officeDocument/2006/relationships" r:id="rId5"/>
            </a:rPr>
            <a:t>memoria</a:t>
          </a:r>
          <a:r>
            <a:rPr lang="es-GT" sz="1000" b="0" i="0" kern="1200" dirty="0" smtClean="0"/>
            <a:t> es uno de los componentes principales del PC. Su </a:t>
          </a:r>
          <a:r>
            <a:rPr lang="es-GT" sz="1000" b="0" i="0" kern="1200" dirty="0" smtClean="0">
              <a:hlinkClick xmlns:r="http://schemas.openxmlformats.org/officeDocument/2006/relationships" r:id="rId6"/>
            </a:rPr>
            <a:t>función</a:t>
          </a:r>
          <a:r>
            <a:rPr lang="es-GT" sz="1000" b="0" i="0" kern="1200" dirty="0" smtClean="0"/>
            <a:t> es la de almacenar datos e instrucciones de forma temporal, y de ahí la razón de su nombre con la analogía biológica. Las más modernas son las DDR2 con una variedad de capacidades.</a:t>
          </a:r>
        </a:p>
      </dsp:txBody>
      <dsp:txXfrm>
        <a:off x="50119" y="4110154"/>
        <a:ext cx="2490595" cy="1458067"/>
      </dsp:txXfrm>
    </dsp:sp>
    <dsp:sp modelId="{3CC124EE-F4AF-4C76-B6C8-17067BCC8E10}">
      <dsp:nvSpPr>
        <dsp:cNvPr id="0" name=""/>
        <dsp:cNvSpPr/>
      </dsp:nvSpPr>
      <dsp:spPr>
        <a:xfrm rot="16200000">
          <a:off x="2996009" y="3359841"/>
          <a:ext cx="1926165" cy="23231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E9FF064-2A07-4EAB-B575-6D64E1793DA6}">
      <dsp:nvSpPr>
        <dsp:cNvPr id="0" name=""/>
        <dsp:cNvSpPr/>
      </dsp:nvSpPr>
      <dsp:spPr>
        <a:xfrm>
          <a:off x="3437914" y="4064791"/>
          <a:ext cx="2581321" cy="154879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s-GT" sz="1000" b="1" i="0" kern="1200" dirty="0" smtClean="0"/>
            <a:t>3. EL PROCESADOR</a:t>
          </a:r>
          <a:endParaRPr lang="es-GT" sz="1000" b="0" i="0" kern="1200" dirty="0" smtClean="0"/>
        </a:p>
        <a:p>
          <a:pPr lvl="0" algn="ctr" defTabSz="444500">
            <a:lnSpc>
              <a:spcPct val="90000"/>
            </a:lnSpc>
            <a:spcBef>
              <a:spcPct val="0"/>
            </a:spcBef>
            <a:spcAft>
              <a:spcPct val="35000"/>
            </a:spcAft>
          </a:pPr>
          <a:r>
            <a:rPr lang="es-GT" sz="1000" b="0" i="0" kern="1200" dirty="0" smtClean="0"/>
            <a:t>Es el comandante en el PC. Quien </a:t>
          </a:r>
          <a:r>
            <a:rPr lang="es-GT" sz="1000" b="0" i="0" kern="1200" dirty="0" smtClean="0">
              <a:hlinkClick xmlns:r="http://schemas.openxmlformats.org/officeDocument/2006/relationships" r:id="rId7"/>
            </a:rPr>
            <a:t>marca</a:t>
          </a:r>
          <a:r>
            <a:rPr lang="es-GT" sz="1000" b="0" i="0" kern="1200" dirty="0" smtClean="0"/>
            <a:t> el ritmo de trabajo, el </a:t>
          </a:r>
          <a:r>
            <a:rPr lang="es-GT" sz="1000" b="0" i="0" kern="1200" dirty="0" smtClean="0">
              <a:hlinkClick xmlns:r="http://schemas.openxmlformats.org/officeDocument/2006/relationships" r:id="rId8"/>
            </a:rPr>
            <a:t>cerebro</a:t>
          </a:r>
          <a:r>
            <a:rPr lang="es-GT" sz="1000" b="0" i="0" kern="1200" dirty="0" smtClean="0"/>
            <a:t>. Es tan importante como la placa base. La </a:t>
          </a:r>
          <a:r>
            <a:rPr lang="es-GT" sz="1000" b="0" i="0" kern="1200" dirty="0" smtClean="0">
              <a:hlinkClick xmlns:r="http://schemas.openxmlformats.org/officeDocument/2006/relationships" r:id="rId9"/>
            </a:rPr>
            <a:t>velocidad</a:t>
          </a:r>
          <a:r>
            <a:rPr lang="es-GT" sz="1000" b="0" i="0" kern="1200" dirty="0" smtClean="0"/>
            <a:t> del mismo no lo define todo. Es menester que esté acompañado de un buen </a:t>
          </a:r>
          <a:r>
            <a:rPr lang="es-GT" sz="1000" b="0" i="0" kern="1200" dirty="0" smtClean="0">
              <a:hlinkClick xmlns:r="http://schemas.openxmlformats.org/officeDocument/2006/relationships" r:id="rId10"/>
            </a:rPr>
            <a:t>sistema</a:t>
          </a:r>
          <a:r>
            <a:rPr lang="es-GT" sz="1000" b="0" i="0" kern="1200" dirty="0" smtClean="0"/>
            <a:t> de video, memoria y </a:t>
          </a:r>
          <a:r>
            <a:rPr lang="es-GT" sz="1000" b="0" i="0" kern="1200" dirty="0" smtClean="0">
              <a:hlinkClick xmlns:r="http://schemas.openxmlformats.org/officeDocument/2006/relationships" r:id="rId11"/>
            </a:rPr>
            <a:t>modem</a:t>
          </a:r>
          <a:r>
            <a:rPr lang="es-GT" sz="1000" b="0" i="0" kern="1200" dirty="0" smtClean="0"/>
            <a:t>, para hacerlo trabajar óptimamente. Los </a:t>
          </a:r>
          <a:r>
            <a:rPr lang="es-GT" sz="1000" b="0" i="0" kern="1200" dirty="0" smtClean="0">
              <a:hlinkClick xmlns:r="http://schemas.openxmlformats.org/officeDocument/2006/relationships" r:id="rId12"/>
            </a:rPr>
            <a:t>microprocesadores</a:t>
          </a:r>
          <a:r>
            <a:rPr lang="es-GT" sz="1000" b="0" i="0" kern="1200" dirty="0" smtClean="0"/>
            <a:t> son, sin duda, el "cerebro" del</a:t>
          </a:r>
        </a:p>
      </dsp:txBody>
      <dsp:txXfrm>
        <a:off x="3483277" y="4110154"/>
        <a:ext cx="2490595" cy="1458067"/>
      </dsp:txXfrm>
    </dsp:sp>
    <dsp:sp modelId="{6C905BF4-5E22-40C9-8B57-9979A60A54BD}">
      <dsp:nvSpPr>
        <dsp:cNvPr id="0" name=""/>
        <dsp:cNvSpPr/>
      </dsp:nvSpPr>
      <dsp:spPr>
        <a:xfrm rot="16200000">
          <a:off x="2996009" y="1423850"/>
          <a:ext cx="1926165" cy="23231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6B785E0-3EBB-42E1-8134-90FB2547BFB0}">
      <dsp:nvSpPr>
        <dsp:cNvPr id="0" name=""/>
        <dsp:cNvSpPr/>
      </dsp:nvSpPr>
      <dsp:spPr>
        <a:xfrm>
          <a:off x="3437914" y="2128800"/>
          <a:ext cx="2581321" cy="154879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s-GT" sz="1000" b="1" i="0" kern="1200" dirty="0" smtClean="0"/>
            <a:t>4. EL COOLER DEL PROCESADOR</a:t>
          </a:r>
          <a:endParaRPr lang="es-GT" sz="1000" b="0" i="0" kern="1200" dirty="0" smtClean="0"/>
        </a:p>
        <a:p>
          <a:pPr lvl="0" algn="ctr" defTabSz="444500">
            <a:lnSpc>
              <a:spcPct val="90000"/>
            </a:lnSpc>
            <a:spcBef>
              <a:spcPct val="0"/>
            </a:spcBef>
            <a:spcAft>
              <a:spcPct val="35000"/>
            </a:spcAft>
          </a:pPr>
          <a:r>
            <a:rPr lang="es-GT" sz="1000" b="0" i="0" kern="1200" dirty="0" smtClean="0"/>
            <a:t>Ventila el </a:t>
          </a:r>
          <a:r>
            <a:rPr lang="es-GT" sz="1000" b="0" i="0" kern="1200" dirty="0" smtClean="0">
              <a:hlinkClick xmlns:r="http://schemas.openxmlformats.org/officeDocument/2006/relationships" r:id="rId13"/>
            </a:rPr>
            <a:t>microprocesador</a:t>
          </a:r>
          <a:r>
            <a:rPr lang="es-GT" sz="1000" b="0" i="0" kern="1200" dirty="0" smtClean="0"/>
            <a:t> para evitar la elevada </a:t>
          </a:r>
          <a:r>
            <a:rPr lang="es-GT" sz="1000" b="0" i="0" kern="1200" dirty="0" smtClean="0">
              <a:hlinkClick xmlns:r="http://schemas.openxmlformats.org/officeDocument/2006/relationships" r:id="rId14"/>
            </a:rPr>
            <a:t>temperatura</a:t>
          </a:r>
          <a:r>
            <a:rPr lang="es-GT" sz="1000" b="0" i="0" kern="1200" dirty="0" smtClean="0"/>
            <a:t> del mismo, para que en lo posterior no se sobrecaliente y luego se malogre.</a:t>
          </a:r>
        </a:p>
      </dsp:txBody>
      <dsp:txXfrm>
        <a:off x="3483277" y="2174163"/>
        <a:ext cx="2490595" cy="1458067"/>
      </dsp:txXfrm>
    </dsp:sp>
    <dsp:sp modelId="{8F3A327E-2248-4C8F-9AEA-07541A7CE911}">
      <dsp:nvSpPr>
        <dsp:cNvPr id="0" name=""/>
        <dsp:cNvSpPr/>
      </dsp:nvSpPr>
      <dsp:spPr>
        <a:xfrm>
          <a:off x="3964004" y="455854"/>
          <a:ext cx="3423331" cy="23231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BDAA2A2-0B4B-41A2-882E-C3E3E5AE281C}">
      <dsp:nvSpPr>
        <dsp:cNvPr id="0" name=""/>
        <dsp:cNvSpPr/>
      </dsp:nvSpPr>
      <dsp:spPr>
        <a:xfrm>
          <a:off x="3437914" y="192809"/>
          <a:ext cx="2581321" cy="154879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s-GT" sz="1000" b="1" i="0" kern="1200" dirty="0" smtClean="0"/>
            <a:t>5. EL DISIPADOR DEL MICRO</a:t>
          </a:r>
          <a:endParaRPr lang="es-GT" sz="1000" b="0" i="0" kern="1200" dirty="0" smtClean="0"/>
        </a:p>
        <a:p>
          <a:pPr lvl="0" algn="ctr" defTabSz="444500">
            <a:lnSpc>
              <a:spcPct val="90000"/>
            </a:lnSpc>
            <a:spcBef>
              <a:spcPct val="0"/>
            </a:spcBef>
            <a:spcAft>
              <a:spcPct val="35000"/>
            </a:spcAft>
          </a:pPr>
          <a:r>
            <a:rPr lang="es-GT" sz="1000" b="0" i="0" kern="1200" dirty="0" smtClean="0"/>
            <a:t>Es un dispositivo que al igual que el </a:t>
          </a:r>
          <a:r>
            <a:rPr lang="es-GT" sz="1000" b="0" i="0" kern="1200" dirty="0" err="1" smtClean="0"/>
            <a:t>cooler</a:t>
          </a:r>
          <a:r>
            <a:rPr lang="es-GT" sz="1000" b="0" i="0" kern="1200" dirty="0" smtClean="0"/>
            <a:t> refrigera al microprocesador, manteniéndolo refrescado</a:t>
          </a:r>
        </a:p>
      </dsp:txBody>
      <dsp:txXfrm>
        <a:off x="3483277" y="238172"/>
        <a:ext cx="2490595" cy="1458067"/>
      </dsp:txXfrm>
    </dsp:sp>
    <dsp:sp modelId="{1994B954-3C1C-4CC5-9A1B-61EF690B8C83}">
      <dsp:nvSpPr>
        <dsp:cNvPr id="0" name=""/>
        <dsp:cNvSpPr/>
      </dsp:nvSpPr>
      <dsp:spPr>
        <a:xfrm rot="5426029">
          <a:off x="6421847" y="1423850"/>
          <a:ext cx="1926220" cy="23231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365EE53-5ADA-46A6-BD9A-BAA0B6FCBD94}">
      <dsp:nvSpPr>
        <dsp:cNvPr id="0" name=""/>
        <dsp:cNvSpPr/>
      </dsp:nvSpPr>
      <dsp:spPr>
        <a:xfrm>
          <a:off x="6871072" y="192809"/>
          <a:ext cx="2581321" cy="154879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s-GT" sz="1000" b="1" i="0" kern="1200" dirty="0" smtClean="0"/>
            <a:t>6. EL DISCO DURO</a:t>
          </a:r>
          <a:endParaRPr lang="es-GT" sz="1000" b="0" i="0" kern="1200" dirty="0" smtClean="0"/>
        </a:p>
        <a:p>
          <a:pPr lvl="0" algn="ctr" defTabSz="444500">
            <a:lnSpc>
              <a:spcPct val="90000"/>
            </a:lnSpc>
            <a:spcBef>
              <a:spcPct val="0"/>
            </a:spcBef>
            <a:spcAft>
              <a:spcPct val="35000"/>
            </a:spcAft>
          </a:pPr>
          <a:r>
            <a:rPr lang="es-GT" sz="1000" b="0" i="0" kern="1200" dirty="0" smtClean="0"/>
            <a:t>Un </a:t>
          </a:r>
          <a:r>
            <a:rPr lang="es-GT" sz="1000" b="0" i="0" kern="1200" dirty="0" smtClean="0">
              <a:hlinkClick xmlns:r="http://schemas.openxmlformats.org/officeDocument/2006/relationships" r:id="rId15"/>
            </a:rPr>
            <a:t>disco duro</a:t>
          </a:r>
          <a:r>
            <a:rPr lang="es-GT" sz="1000" b="0" i="0" kern="1200" dirty="0" smtClean="0"/>
            <a:t> es un dispositivo hermético en cuyo interior se encuentran los platos donde se guarda la </a:t>
          </a:r>
          <a:r>
            <a:rPr lang="es-GT" sz="1000" b="0" i="0" kern="1200" dirty="0" smtClean="0">
              <a:hlinkClick xmlns:r="http://schemas.openxmlformats.org/officeDocument/2006/relationships" r:id="rId16"/>
            </a:rPr>
            <a:t>información</a:t>
          </a:r>
          <a:r>
            <a:rPr lang="es-GT" sz="1000" b="0" i="0" kern="1200" dirty="0" smtClean="0"/>
            <a:t> y unas cabezas para leer o escribir sobre ellos. Además, existen dos </a:t>
          </a:r>
          <a:r>
            <a:rPr lang="es-GT" sz="1000" b="0" i="0" kern="1200" dirty="0" smtClean="0">
              <a:hlinkClick xmlns:r="http://schemas.openxmlformats.org/officeDocument/2006/relationships" r:id="rId17"/>
            </a:rPr>
            <a:t>motores</a:t>
          </a:r>
          <a:r>
            <a:rPr lang="es-GT" sz="1000" b="0" i="0" kern="1200" dirty="0" smtClean="0"/>
            <a:t>, uno encargado de hacer girar el disco y otro para el </a:t>
          </a:r>
          <a:r>
            <a:rPr lang="es-GT" sz="1000" b="0" i="0" kern="1200" dirty="0" smtClean="0">
              <a:hlinkClick xmlns:r="http://schemas.openxmlformats.org/officeDocument/2006/relationships" r:id="rId18"/>
            </a:rPr>
            <a:t>movimiento</a:t>
          </a:r>
          <a:r>
            <a:rPr lang="es-GT" sz="1000" b="0" i="0" kern="1200" dirty="0" smtClean="0"/>
            <a:t> de las cabezas</a:t>
          </a:r>
        </a:p>
      </dsp:txBody>
      <dsp:txXfrm>
        <a:off x="6916435" y="238172"/>
        <a:ext cx="2490595" cy="1458067"/>
      </dsp:txXfrm>
    </dsp:sp>
    <dsp:sp modelId="{98B0827D-B192-44AE-B9EE-01984BACF1D5}">
      <dsp:nvSpPr>
        <dsp:cNvPr id="0" name=""/>
        <dsp:cNvSpPr/>
      </dsp:nvSpPr>
      <dsp:spPr>
        <a:xfrm rot="5382783">
          <a:off x="6416949" y="3362297"/>
          <a:ext cx="1931102" cy="232318"/>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9E133D2-6BDC-4BAA-B9BD-7115E3BE6035}">
      <dsp:nvSpPr>
        <dsp:cNvPr id="0" name=""/>
        <dsp:cNvSpPr/>
      </dsp:nvSpPr>
      <dsp:spPr>
        <a:xfrm>
          <a:off x="6856487" y="2128800"/>
          <a:ext cx="2581321" cy="154879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s-GT" sz="1000" b="1" i="0" kern="1200" dirty="0" smtClean="0"/>
            <a:t>7. LA TARJETA DE VIDEO</a:t>
          </a:r>
          <a:endParaRPr lang="es-GT" sz="1000" b="0" i="0" kern="1200" dirty="0" smtClean="0"/>
        </a:p>
        <a:p>
          <a:pPr lvl="0" algn="ctr" defTabSz="444500">
            <a:lnSpc>
              <a:spcPct val="90000"/>
            </a:lnSpc>
            <a:spcBef>
              <a:spcPct val="0"/>
            </a:spcBef>
            <a:spcAft>
              <a:spcPct val="35000"/>
            </a:spcAft>
          </a:pPr>
          <a:r>
            <a:rPr lang="es-GT" sz="1000" b="0" i="0" kern="1200" dirty="0" smtClean="0"/>
            <a:t>Se trata de uno de los componentes principales del PC. Dado que el </a:t>
          </a:r>
          <a:r>
            <a:rPr lang="es-GT" sz="1000" b="0" i="0" kern="1200" dirty="0" smtClean="0">
              <a:hlinkClick xmlns:r="http://schemas.openxmlformats.org/officeDocument/2006/relationships" r:id="rId19"/>
            </a:rPr>
            <a:t>monitor</a:t>
          </a:r>
          <a:r>
            <a:rPr lang="es-GT" sz="1000" b="0" i="0" kern="1200" dirty="0" smtClean="0"/>
            <a:t> es el medio por excelencia de </a:t>
          </a:r>
          <a:r>
            <a:rPr lang="es-GT" sz="1000" b="0" i="0" kern="1200" dirty="0" smtClean="0">
              <a:hlinkClick xmlns:r="http://schemas.openxmlformats.org/officeDocument/2006/relationships" r:id="rId20"/>
            </a:rPr>
            <a:t>comunicación</a:t>
          </a:r>
          <a:r>
            <a:rPr lang="es-GT" sz="1000" b="0" i="0" kern="1200" dirty="0" smtClean="0"/>
            <a:t> maquina-usuario. En cuanto a su conexión </a:t>
          </a:r>
          <a:r>
            <a:rPr lang="es-GT" sz="1000" b="0" i="0" kern="1200" dirty="0" smtClean="0">
              <a:hlinkClick xmlns:r="http://schemas.openxmlformats.org/officeDocument/2006/relationships" r:id="rId21"/>
            </a:rPr>
            <a:t>física</a:t>
          </a:r>
          <a:r>
            <a:rPr lang="es-GT" sz="1000" b="0" i="0" kern="1200" dirty="0" smtClean="0"/>
            <a:t>, la </a:t>
          </a:r>
          <a:r>
            <a:rPr lang="es-GT" sz="1000" b="0" i="0" kern="1200" dirty="0" smtClean="0">
              <a:hlinkClick xmlns:r="http://schemas.openxmlformats.org/officeDocument/2006/relationships" r:id="rId22"/>
            </a:rPr>
            <a:t>tarjeta de video</a:t>
          </a:r>
          <a:r>
            <a:rPr lang="es-GT" sz="1000" b="0" i="0" kern="1200" dirty="0" smtClean="0"/>
            <a:t> puede ir en una ranura como cualquier otra; aunque existen ranuras dedicadas a tal fin: AGP.</a:t>
          </a:r>
        </a:p>
      </dsp:txBody>
      <dsp:txXfrm>
        <a:off x="6901850" y="2174163"/>
        <a:ext cx="2490595" cy="1458067"/>
      </dsp:txXfrm>
    </dsp:sp>
    <dsp:sp modelId="{274EBA7F-5FF5-482F-AA8C-65A5E403B0C3}">
      <dsp:nvSpPr>
        <dsp:cNvPr id="0" name=""/>
        <dsp:cNvSpPr/>
      </dsp:nvSpPr>
      <dsp:spPr>
        <a:xfrm>
          <a:off x="6871072" y="4064791"/>
          <a:ext cx="2581321" cy="154879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es-GT" sz="1000" b="1" i="0" kern="1200" dirty="0" smtClean="0"/>
            <a:t>8. LA FUENTE DE ALIMENTACIÓN</a:t>
          </a:r>
          <a:endParaRPr lang="es-GT" sz="1000" b="0" i="0" kern="1200" dirty="0" smtClean="0"/>
        </a:p>
        <a:p>
          <a:pPr lvl="0" algn="ctr" defTabSz="444500">
            <a:lnSpc>
              <a:spcPct val="90000"/>
            </a:lnSpc>
            <a:spcBef>
              <a:spcPct val="0"/>
            </a:spcBef>
            <a:spcAft>
              <a:spcPct val="35000"/>
            </a:spcAft>
          </a:pPr>
          <a:r>
            <a:rPr lang="es-GT" sz="1000" b="0" i="0" kern="1200" dirty="0" smtClean="0"/>
            <a:t>Es una caja metálica situada en la parte trasera del Gabinete, encargada de suministrar energía eléctrica a la </a:t>
          </a:r>
          <a:r>
            <a:rPr lang="es-GT" sz="1000" b="0" i="0" kern="1200" dirty="0" err="1" smtClean="0"/>
            <a:t>Motherboard</a:t>
          </a:r>
          <a:r>
            <a:rPr lang="es-GT" sz="1000" b="0" i="0" kern="1200" dirty="0" smtClean="0"/>
            <a:t> y a los dispositivos instalados en la PC. Su función es adaptar la tensión eléctrica de la línea domiciliaria (220 v) a las tensiones eléctricas que necesitan sus componentes para trabajar correctamente.</a:t>
          </a:r>
        </a:p>
      </dsp:txBody>
      <dsp:txXfrm>
        <a:off x="6916435" y="4110154"/>
        <a:ext cx="2490595" cy="1458067"/>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GT"/>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E836AD-6B3E-4BA9-A46A-6BC80E7B4946}" type="datetimeFigureOut">
              <a:rPr lang="es-GT" smtClean="0"/>
              <a:t>19/04/2017</a:t>
            </a:fld>
            <a:endParaRPr lang="es-GT"/>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GT"/>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GT"/>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GT"/>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7D9004-EF84-4EED-A297-0567546C5C62}" type="slidenum">
              <a:rPr lang="es-GT" smtClean="0"/>
              <a:t>‹Nº›</a:t>
            </a:fld>
            <a:endParaRPr lang="es-GT"/>
          </a:p>
        </p:txBody>
      </p:sp>
    </p:spTree>
    <p:extLst>
      <p:ext uri="{BB962C8B-B14F-4D97-AF65-F5344CB8AC3E}">
        <p14:creationId xmlns:p14="http://schemas.microsoft.com/office/powerpoint/2010/main" val="2589802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a:p>
        </p:txBody>
      </p:sp>
      <p:sp>
        <p:nvSpPr>
          <p:cNvPr id="4" name="Marcador de número de diapositiva 3"/>
          <p:cNvSpPr>
            <a:spLocks noGrp="1"/>
          </p:cNvSpPr>
          <p:nvPr>
            <p:ph type="sldNum" sz="quarter" idx="10"/>
          </p:nvPr>
        </p:nvSpPr>
        <p:spPr/>
        <p:txBody>
          <a:bodyPr/>
          <a:lstStyle/>
          <a:p>
            <a:fld id="{637D9004-EF84-4EED-A297-0567546C5C62}" type="slidenum">
              <a:rPr lang="es-GT" smtClean="0"/>
              <a:t>2</a:t>
            </a:fld>
            <a:endParaRPr lang="es-GT"/>
          </a:p>
        </p:txBody>
      </p:sp>
    </p:spTree>
    <p:extLst>
      <p:ext uri="{BB962C8B-B14F-4D97-AF65-F5344CB8AC3E}">
        <p14:creationId xmlns:p14="http://schemas.microsoft.com/office/powerpoint/2010/main" val="35992527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4/19/2017</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‹Nº›</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400" advClick="0" advTm="20000">
        <p14:honeycomb/>
      </p:transition>
    </mc:Choice>
    <mc:Fallback xmlns="">
      <p:transition spd="slow" advClick="0" advTm="20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ES" smtClean="0"/>
              <a:t>Haga clic en el icono para agregar una imagen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4/19/2017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400" advClick="0" advTm="20000">
        <p14:honeycomb/>
      </p:transition>
    </mc:Choice>
    <mc:Fallback xmlns="">
      <p:transition spd="slow" advClick="0" advTm="20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4/19/2017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400" advClick="0" advTm="20000">
        <p14:honeycomb/>
      </p:transition>
    </mc:Choice>
    <mc:Fallback xmlns="">
      <p:transition spd="slow" advClick="0" advTm="20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s-ES" smtClean="0"/>
              <a:t>Haga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4/19/2017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mc:AlternateContent xmlns:mc="http://schemas.openxmlformats.org/markup-compatibility/2006" xmlns:p14="http://schemas.microsoft.com/office/powerpoint/2010/main">
    <mc:Choice Requires="p14">
      <p:transition spd="slow" p14:dur="4400" advClick="0" advTm="20000">
        <p14:honeycomb/>
      </p:transition>
    </mc:Choice>
    <mc:Fallback xmlns="">
      <p:transition spd="slow" advClick="0" advTm="20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4/19/2017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400" advClick="0" advTm="20000">
        <p14:honeycomb/>
      </p:transition>
    </mc:Choice>
    <mc:Fallback xmlns="">
      <p:transition spd="slow" advClick="0" advTm="20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s-ES" smtClean="0"/>
              <a:t>Haga clic para modificar el estilo de título del patrón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4/19/2017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400" advClick="0" advTm="20000">
        <p14:honeycomb/>
      </p:transition>
    </mc:Choice>
    <mc:Fallback xmlns="">
      <p:transition spd="slow" advClick="0" advTm="20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s-ES" smtClean="0"/>
              <a:t>Haga clic para modificar el estilo de título del patrón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smtClean="0"/>
              <a:t>Haga clic en el icono para agregar una imagen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smtClean="0"/>
              <a:t>Haga clic en el icono para agregar una imagen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smtClean="0"/>
              <a:t>Haga clic en el icono para agregar una imagen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4/19/2017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400" advClick="0" advTm="20000">
        <p14:honeycomb/>
      </p:transition>
    </mc:Choice>
    <mc:Fallback xmlns="">
      <p:transition spd="slow" advClick="0" advTm="20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400" advClick="0" advTm="20000">
        <p14:honeycomb/>
      </p:transition>
    </mc:Choice>
    <mc:Fallback xmlns="">
      <p:transition spd="slow" advClick="0" advTm="20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400" advClick="0" advTm="20000">
        <p14:honeycomb/>
      </p:transition>
    </mc:Choice>
    <mc:Fallback xmlns="">
      <p:transition spd="slow" advClick="0" advTm="20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400" advClick="0" advTm="20000">
        <p14:honeycomb/>
      </p:transition>
    </mc:Choice>
    <mc:Fallback xmlns="">
      <p:transition spd="slow" advClick="0" advTm="20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48A87A34-81AB-432B-8DAE-1953F412C126}" type="datetimeFigureOut">
              <a:rPr lang="en-US" dirty="0"/>
              <a:t>4/19/2017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400" advClick="0" advTm="20000">
        <p14:honeycomb/>
      </p:transition>
    </mc:Choice>
    <mc:Fallback xmlns="">
      <p:transition spd="slow" advClick="0" advTm="20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400" advClick="0" advTm="20000">
        <p14:honeycomb/>
      </p:transition>
    </mc:Choice>
    <mc:Fallback xmlns="">
      <p:transition spd="slow" advClick="0" advTm="20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141410" y="3073397"/>
            <a:ext cx="4878391" cy="2717801"/>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172200" y="3073397"/>
            <a:ext cx="4875210" cy="2717801"/>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4/19/2017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400" advClick="0" advTm="20000">
        <p14:honeycomb/>
      </p:transition>
    </mc:Choice>
    <mc:Fallback xmlns="">
      <p:transition spd="slow" advClick="0" advTm="20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4/19/2017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400" advClick="0" advTm="20000">
        <p14:honeycomb/>
      </p:transition>
    </mc:Choice>
    <mc:Fallback xmlns="">
      <p:transition spd="slow" advClick="0" advTm="20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4/19/2017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400" advClick="0" advTm="20000">
        <p14:honeycomb/>
      </p:transition>
    </mc:Choice>
    <mc:Fallback xmlns="">
      <p:transition spd="slow" advClick="0" advTm="20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4/19/2017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400" advClick="0" advTm="20000">
        <p14:honeycomb/>
      </p:transition>
    </mc:Choice>
    <mc:Fallback xmlns="">
      <p:transition spd="slow" advClick="0" advTm="20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4/19/2017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4400" advClick="0" advTm="20000">
        <p14:honeycomb/>
      </p:transition>
    </mc:Choice>
    <mc:Fallback xmlns="">
      <p:transition spd="slow" advClick="0" advTm="20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4/19/2017</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mc:AlternateContent xmlns:mc="http://schemas.openxmlformats.org/markup-compatibility/2006" xmlns:p14="http://schemas.microsoft.com/office/powerpoint/2010/main">
    <mc:Choice Requires="p14">
      <p:transition spd="slow" p14:dur="4400" advClick="0" advTm="20000">
        <p14:honeycomb/>
      </p:transition>
    </mc:Choice>
    <mc:Fallback xmlns="">
      <p:transition spd="slow" advClick="0" advTm="20000">
        <p:fade/>
      </p:transition>
    </mc:Fallback>
  </mc:AlternateConten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audio" Target="../media/audio1.wav"/><Relationship Id="rId1" Type="http://schemas.openxmlformats.org/officeDocument/2006/relationships/slideLayout" Target="../slideLayouts/slideLayout9.xml"/><Relationship Id="rId4" Type="http://schemas.openxmlformats.org/officeDocument/2006/relationships/audio" Target="../media/audio1.wav"/></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es.wikipedia.org/w/index.php?title=Mantenimiento_correctivo_inmediato&amp;action=edit&amp;redlink=1" TargetMode="External"/><Relationship Id="rId2" Type="http://schemas.openxmlformats.org/officeDocument/2006/relationships/hyperlink" Target="https://es.wikipedia.org/wiki/Mantenimiento_correctivo" TargetMode="External"/><Relationship Id="rId1" Type="http://schemas.openxmlformats.org/officeDocument/2006/relationships/slideLayout" Target="../slideLayouts/slideLayout4.xml"/><Relationship Id="rId5" Type="http://schemas.openxmlformats.org/officeDocument/2006/relationships/hyperlink" Target="https://es.wikipedia.org/w/index.php?title=Mantenimiento_de_conservaci%C3%B3n&amp;action=edit&amp;redlink=1" TargetMode="External"/><Relationship Id="rId4" Type="http://schemas.openxmlformats.org/officeDocument/2006/relationships/hyperlink" Target="https://es.wikipedia.org/w/index.php?title=Mantenimiento_correctivo_diferido&amp;action=edit&amp;redlink=1" TargetMode="External"/></Relationships>
</file>

<file path=ppt/slides/_rels/slide23.xml.rels><?xml version="1.0" encoding="UTF-8" standalone="yes"?>
<Relationships xmlns="http://schemas.openxmlformats.org/package/2006/relationships"><Relationship Id="rId2" Type="http://schemas.openxmlformats.org/officeDocument/2006/relationships/hyperlink" Target="https://es.wikipedia.org/w/index.php?title=Mantenimiento_de_actualizaci%C3%B3n&amp;action=edit&amp;redlink=1" TargetMode="Externa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8217074" y="851770"/>
            <a:ext cx="1803748" cy="1803748"/>
          </a:xfrm>
          <a:prstGeom prst="rect">
            <a:avLst/>
          </a:prstGeom>
        </p:spPr>
      </p:pic>
      <p:sp>
        <p:nvSpPr>
          <p:cNvPr id="2" name="Título 1"/>
          <p:cNvSpPr>
            <a:spLocks noGrp="1"/>
          </p:cNvSpPr>
          <p:nvPr>
            <p:ph type="ctrTitle"/>
          </p:nvPr>
        </p:nvSpPr>
        <p:spPr>
          <a:xfrm>
            <a:off x="8217074" y="626300"/>
            <a:ext cx="2450926" cy="4631499"/>
          </a:xfrm>
        </p:spPr>
        <p:txBody>
          <a:bodyPr/>
          <a:lstStyle/>
          <a:p>
            <a:endParaRPr lang="es-GT" dirty="0"/>
          </a:p>
        </p:txBody>
      </p:sp>
      <p:sp>
        <p:nvSpPr>
          <p:cNvPr id="3" name="Subtítulo 2"/>
          <p:cNvSpPr>
            <a:spLocks noGrp="1"/>
          </p:cNvSpPr>
          <p:nvPr>
            <p:ph type="subTitle" idx="1"/>
          </p:nvPr>
        </p:nvSpPr>
        <p:spPr>
          <a:xfrm>
            <a:off x="1876424" y="626301"/>
            <a:ext cx="5977395" cy="4631499"/>
          </a:xfrm>
        </p:spPr>
        <p:txBody>
          <a:bodyPr>
            <a:normAutofit fontScale="85000" lnSpcReduction="20000"/>
          </a:bodyPr>
          <a:lstStyle/>
          <a:p>
            <a:r>
              <a:rPr lang="es-GT" dirty="0" smtClean="0"/>
              <a:t>Establecimiento: liceo </a:t>
            </a:r>
            <a:r>
              <a:rPr lang="es-GT" dirty="0" err="1" smtClean="0"/>
              <a:t>compu</a:t>
            </a:r>
            <a:r>
              <a:rPr lang="es-GT" dirty="0" err="1"/>
              <a:t>-</a:t>
            </a:r>
            <a:r>
              <a:rPr lang="es-GT" dirty="0" err="1" smtClean="0"/>
              <a:t>market</a:t>
            </a:r>
            <a:r>
              <a:rPr lang="es-GT" dirty="0" smtClean="0"/>
              <a:t> JM.</a:t>
            </a:r>
          </a:p>
          <a:p>
            <a:r>
              <a:rPr lang="es-GT" dirty="0" smtClean="0"/>
              <a:t>Curso: </a:t>
            </a:r>
            <a:r>
              <a:rPr lang="es-GT" dirty="0" err="1" smtClean="0"/>
              <a:t>laboratio</a:t>
            </a:r>
            <a:r>
              <a:rPr lang="es-GT" dirty="0" smtClean="0"/>
              <a:t> A </a:t>
            </a:r>
          </a:p>
          <a:p>
            <a:endParaRPr lang="es-GT" dirty="0"/>
          </a:p>
          <a:p>
            <a:endParaRPr lang="es-GT" dirty="0" smtClean="0"/>
          </a:p>
          <a:p>
            <a:endParaRPr lang="es-GT" dirty="0"/>
          </a:p>
          <a:p>
            <a:r>
              <a:rPr lang="es-GT" dirty="0" smtClean="0"/>
              <a:t> </a:t>
            </a:r>
          </a:p>
          <a:p>
            <a:pPr algn="r"/>
            <a:r>
              <a:rPr lang="es-GT" dirty="0" smtClean="0"/>
              <a:t>Nombre: maría victoria bran boche</a:t>
            </a:r>
          </a:p>
          <a:p>
            <a:pPr algn="r"/>
            <a:r>
              <a:rPr lang="es-GT" dirty="0" smtClean="0"/>
              <a:t>Grado: 5to bachillerato en computación con orientación científica.</a:t>
            </a:r>
          </a:p>
          <a:p>
            <a:pPr algn="r"/>
            <a:r>
              <a:rPr lang="es-GT" dirty="0" smtClean="0"/>
              <a:t>Sección: a.</a:t>
            </a:r>
          </a:p>
          <a:p>
            <a:pPr algn="r"/>
            <a:r>
              <a:rPr lang="es-GT" dirty="0" smtClean="0"/>
              <a:t>Fecha:19 de abril 2017</a:t>
            </a:r>
          </a:p>
          <a:p>
            <a:r>
              <a:rPr lang="es-GT" dirty="0"/>
              <a:t> </a:t>
            </a:r>
            <a:r>
              <a:rPr lang="es-GT" dirty="0" smtClean="0"/>
              <a:t>     </a:t>
            </a:r>
          </a:p>
        </p:txBody>
      </p:sp>
    </p:spTree>
    <p:extLst>
      <p:ext uri="{BB962C8B-B14F-4D97-AF65-F5344CB8AC3E}">
        <p14:creationId xmlns:p14="http://schemas.microsoft.com/office/powerpoint/2010/main" val="1367209365"/>
      </p:ext>
    </p:extLst>
  </p:cSld>
  <p:clrMapOvr>
    <a:masterClrMapping/>
  </p:clrMapOvr>
  <mc:AlternateContent xmlns:mc="http://schemas.openxmlformats.org/markup-compatibility/2006" xmlns:p14="http://schemas.microsoft.com/office/powerpoint/2010/main">
    <mc:Choice Requires="p14">
      <p:transition spd="slow" p14:dur="4400" advClick="0" advTm="20000">
        <p14:honeycomb/>
      </p:transition>
    </mc:Choice>
    <mc:Fallback xmlns="">
      <p:transition spd="slow" advClick="0" advTm="20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cap="none" dirty="0">
                <a:ln w="9525">
                  <a:solidFill>
                    <a:schemeClr val="bg1"/>
                  </a:solidFill>
                  <a:prstDash val="solid"/>
                </a:ln>
                <a:effectLst>
                  <a:outerShdw blurRad="12700" dist="38100" dir="2700000" algn="tl" rotWithShape="0">
                    <a:schemeClr val="bg1">
                      <a:lumMod val="50000"/>
                    </a:schemeClr>
                  </a:outerShdw>
                </a:effectLst>
              </a:rPr>
              <a:t>Quinta generación</a:t>
            </a:r>
            <a:br>
              <a:rPr lang="es-ES" b="1" cap="none" dirty="0">
                <a:ln w="9525">
                  <a:solidFill>
                    <a:schemeClr val="bg1"/>
                  </a:solidFill>
                  <a:prstDash val="solid"/>
                </a:ln>
                <a:effectLst>
                  <a:outerShdw blurRad="12700" dist="38100" dir="2700000" algn="tl" rotWithShape="0">
                    <a:schemeClr val="bg1">
                      <a:lumMod val="50000"/>
                    </a:schemeClr>
                  </a:outerShdw>
                </a:effectLst>
              </a:rPr>
            </a:br>
            <a:endParaRPr lang="es-GT" dirty="0"/>
          </a:p>
        </p:txBody>
      </p:sp>
      <p:sp>
        <p:nvSpPr>
          <p:cNvPr id="3" name="Marcador de posición de imagen 2"/>
          <p:cNvSpPr>
            <a:spLocks noGrp="1"/>
          </p:cNvSpPr>
          <p:nvPr>
            <p:ph type="pic" idx="1"/>
          </p:nvPr>
        </p:nvSpPr>
        <p:spPr/>
      </p:sp>
      <p:sp>
        <p:nvSpPr>
          <p:cNvPr id="4" name="Marcador de texto 3"/>
          <p:cNvSpPr>
            <a:spLocks noGrp="1"/>
          </p:cNvSpPr>
          <p:nvPr>
            <p:ph type="body" sz="half" idx="2"/>
          </p:nvPr>
        </p:nvSpPr>
        <p:spPr/>
        <p:txBody>
          <a:bodyPr>
            <a:normAutofit fontScale="77500" lnSpcReduction="20000"/>
          </a:bodyPr>
          <a:lstStyle/>
          <a:p>
            <a:r>
              <a:rPr lang="es-GT" dirty="0"/>
              <a:t>En vista de la acelerada marcha de la microelectrónica, la sociedad industrial se ha dado a la tarea de poner también a esa altura el desarrollo del software y los sistemas con que se manejan las computadoras. Surge la competencia internacional por el dominio del mercado de la computación, en la que se perfilan dos líderes que, sin embargo, no han podido alcanzar el nivel que se desea: la capacidad de comunicarse con la computadora en un lenguaje más cotidiano y no a través de códigos o lenguajes de control especializados.</a:t>
            </a:r>
          </a:p>
          <a:p>
            <a:r>
              <a:rPr lang="es-GT" dirty="0"/>
              <a:t>Japón lanzó en 1983 el llamado “programa de la quinta generación de computadoras”, con los objetivos explícitos de producir máquinas con innovaciones reales en los criterios mencionados. Y en los Estados Unidos ya está en actividad un programa en desarrollo que persigue objetivos semejantes, que pueden resumirse de la siguiente manera:</a:t>
            </a:r>
          </a:p>
          <a:p>
            <a:r>
              <a:rPr lang="es-GT" dirty="0"/>
              <a:t>Procesamiento en paralelo mediante arquitecturas y diseños especiales y circuitos de gran velocidad.</a:t>
            </a:r>
          </a:p>
          <a:p>
            <a:r>
              <a:rPr lang="es-GT" dirty="0"/>
              <a:t>Manejo de lenguaje natural y sistemas de inteligencia artificial.</a:t>
            </a:r>
          </a:p>
          <a:p>
            <a:endParaRPr lang="es-GT" dirty="0"/>
          </a:p>
        </p:txBody>
      </p:sp>
      <p:pic>
        <p:nvPicPr>
          <p:cNvPr id="6" name="Imagen 5"/>
          <p:cNvPicPr>
            <a:picLocks noChangeAspect="1"/>
          </p:cNvPicPr>
          <p:nvPr/>
        </p:nvPicPr>
        <p:blipFill>
          <a:blip r:embed="rId2"/>
          <a:stretch>
            <a:fillRect/>
          </a:stretch>
        </p:blipFill>
        <p:spPr>
          <a:xfrm>
            <a:off x="7547191" y="2249486"/>
            <a:ext cx="3333750" cy="2400300"/>
          </a:xfrm>
          <a:prstGeom prst="rect">
            <a:avLst/>
          </a:prstGeom>
        </p:spPr>
      </p:pic>
    </p:spTree>
    <p:extLst>
      <p:ext uri="{BB962C8B-B14F-4D97-AF65-F5344CB8AC3E}">
        <p14:creationId xmlns:p14="http://schemas.microsoft.com/office/powerpoint/2010/main" val="2194144066"/>
      </p:ext>
    </p:extLst>
  </p:cSld>
  <p:clrMapOvr>
    <a:masterClrMapping/>
  </p:clrMapOvr>
  <mc:AlternateContent xmlns:mc="http://schemas.openxmlformats.org/markup-compatibility/2006" xmlns:p14="http://schemas.microsoft.com/office/powerpoint/2010/main">
    <mc:Choice Requires="p14">
      <p:transition spd="slow" p14:dur="4400" advClick="0" advTm="20000">
        <p14:honeycomb/>
      </p:transition>
    </mc:Choice>
    <mc:Fallback xmlns="">
      <p:transition spd="slow" advClick="0" advTm="20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628900" y="828675"/>
            <a:ext cx="6934200" cy="5200650"/>
          </a:xfrm>
          <a:prstGeom prst="rect">
            <a:avLst/>
          </a:prstGeom>
        </p:spPr>
      </p:pic>
    </p:spTree>
    <p:extLst>
      <p:ext uri="{BB962C8B-B14F-4D97-AF65-F5344CB8AC3E}">
        <p14:creationId xmlns:p14="http://schemas.microsoft.com/office/powerpoint/2010/main" val="2773861765"/>
      </p:ext>
    </p:extLst>
  </p:cSld>
  <p:clrMapOvr>
    <a:masterClrMapping/>
  </p:clrMapOvr>
  <mc:AlternateContent xmlns:mc="http://schemas.openxmlformats.org/markup-compatibility/2006" xmlns:p14="http://schemas.microsoft.com/office/powerpoint/2010/main">
    <mc:Choice Requires="p14">
      <p:transition spd="slow" p14:dur="4400" advClick="0" advTm="20000">
        <p14:honeycomb/>
      </p:transition>
    </mc:Choice>
    <mc:Fallback xmlns="">
      <p:transition spd="slow" advClick="0" advTm="20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GT" dirty="0" smtClean="0"/>
              <a:t>Tipos de computadora</a:t>
            </a:r>
            <a:endParaRPr lang="es-GT" dirty="0"/>
          </a:p>
        </p:txBody>
      </p:sp>
      <p:sp>
        <p:nvSpPr>
          <p:cNvPr id="3" name="Marcador de texto 2"/>
          <p:cNvSpPr>
            <a:spLocks noGrp="1"/>
          </p:cNvSpPr>
          <p:nvPr>
            <p:ph type="body" idx="1"/>
          </p:nvPr>
        </p:nvSpPr>
        <p:spPr/>
        <p:txBody>
          <a:bodyPr/>
          <a:lstStyle/>
          <a:p>
            <a:r>
              <a:rPr lang="es-GT" b="1" cap="none" dirty="0" smtClean="0">
                <a:ln w="9525">
                  <a:solidFill>
                    <a:schemeClr val="bg1"/>
                  </a:solidFill>
                  <a:prstDash val="solid"/>
                </a:ln>
                <a:effectLst>
                  <a:outerShdw blurRad="12700" dist="38100" dir="2700000" algn="tl" rotWithShape="0">
                    <a:schemeClr val="bg1">
                      <a:lumMod val="50000"/>
                    </a:schemeClr>
                  </a:outerShdw>
                </a:effectLst>
              </a:rPr>
              <a:t>Análoga</a:t>
            </a:r>
            <a:endParaRPr lang="es-GT" b="1" cap="none" dirty="0">
              <a:ln w="9525">
                <a:solidFill>
                  <a:schemeClr val="bg1"/>
                </a:solidFill>
                <a:prstDash val="solid"/>
              </a:ln>
              <a:effectLst>
                <a:outerShdw blurRad="12700" dist="38100" dir="2700000" algn="tl" rotWithShape="0">
                  <a:schemeClr val="bg1">
                    <a:lumMod val="50000"/>
                  </a:schemeClr>
                </a:outerShdw>
              </a:effectLst>
            </a:endParaRPr>
          </a:p>
        </p:txBody>
      </p:sp>
      <p:sp>
        <p:nvSpPr>
          <p:cNvPr id="5" name="Marcador de texto 4"/>
          <p:cNvSpPr>
            <a:spLocks noGrp="1"/>
          </p:cNvSpPr>
          <p:nvPr>
            <p:ph type="body" sz="half" idx="18"/>
          </p:nvPr>
        </p:nvSpPr>
        <p:spPr/>
        <p:txBody>
          <a:bodyPr>
            <a:normAutofit fontScale="77500" lnSpcReduction="20000"/>
          </a:bodyPr>
          <a:lstStyle/>
          <a:p>
            <a:r>
              <a:rPr lang="es-GT" dirty="0" smtClean="0"/>
              <a:t>La </a:t>
            </a:r>
            <a:r>
              <a:rPr lang="es-GT" dirty="0"/>
              <a:t>computadora análoga es la que acepta y procesa señales continuas, tales como: fluctuaciones de voltaje o frecuencias. Ejemplo: El termostato es la computadora análoga más sencilla.</a:t>
            </a:r>
          </a:p>
          <a:p>
            <a:endParaRPr lang="es-GT" dirty="0"/>
          </a:p>
        </p:txBody>
      </p:sp>
      <p:sp>
        <p:nvSpPr>
          <p:cNvPr id="6" name="Marcador de texto 5"/>
          <p:cNvSpPr>
            <a:spLocks noGrp="1"/>
          </p:cNvSpPr>
          <p:nvPr>
            <p:ph type="body" sz="quarter" idx="3"/>
          </p:nvPr>
        </p:nvSpPr>
        <p:spPr/>
        <p:txBody>
          <a:bodyPr/>
          <a:lstStyle/>
          <a:p>
            <a:r>
              <a:rPr lang="es-ES" b="1" cap="none" dirty="0" smtClean="0">
                <a:ln w="9525">
                  <a:solidFill>
                    <a:schemeClr val="bg1"/>
                  </a:solidFill>
                  <a:prstDash val="solid"/>
                </a:ln>
                <a:effectLst>
                  <a:outerShdw blurRad="12700" dist="38100" dir="2700000" algn="tl" rotWithShape="0">
                    <a:schemeClr val="bg1">
                      <a:lumMod val="50000"/>
                    </a:schemeClr>
                  </a:outerShdw>
                </a:effectLst>
              </a:rPr>
              <a:t>digital</a:t>
            </a:r>
            <a:endParaRPr lang="es-ES" b="1" cap="none" dirty="0">
              <a:ln w="9525">
                <a:solidFill>
                  <a:schemeClr val="bg1"/>
                </a:solidFill>
                <a:prstDash val="solid"/>
              </a:ln>
              <a:effectLst>
                <a:outerShdw blurRad="12700" dist="38100" dir="2700000" algn="tl" rotWithShape="0">
                  <a:schemeClr val="bg1">
                    <a:lumMod val="50000"/>
                  </a:schemeClr>
                </a:outerShdw>
              </a:effectLst>
            </a:endParaRPr>
          </a:p>
        </p:txBody>
      </p:sp>
      <p:sp>
        <p:nvSpPr>
          <p:cNvPr id="8" name="Marcador de texto 7"/>
          <p:cNvSpPr>
            <a:spLocks noGrp="1"/>
          </p:cNvSpPr>
          <p:nvPr>
            <p:ph type="body" sz="half" idx="19"/>
          </p:nvPr>
        </p:nvSpPr>
        <p:spPr/>
        <p:txBody>
          <a:bodyPr>
            <a:normAutofit fontScale="77500" lnSpcReduction="20000"/>
          </a:bodyPr>
          <a:lstStyle/>
          <a:p>
            <a:r>
              <a:rPr lang="es-GT" dirty="0"/>
              <a:t>La computadora digital es la que acepta y procesa datos que han sido convertidos al sistema binario. La mayoría de las computadoras son digitales.</a:t>
            </a:r>
          </a:p>
        </p:txBody>
      </p:sp>
      <p:sp>
        <p:nvSpPr>
          <p:cNvPr id="9" name="Marcador de texto 8"/>
          <p:cNvSpPr>
            <a:spLocks noGrp="1"/>
          </p:cNvSpPr>
          <p:nvPr>
            <p:ph type="body" sz="quarter" idx="13"/>
          </p:nvPr>
        </p:nvSpPr>
        <p:spPr/>
        <p:txBody>
          <a:bodyPr>
            <a:scene3d>
              <a:camera prst="orthographicFront"/>
              <a:lightRig rig="soft" dir="t">
                <a:rot lat="0" lon="0" rev="15600000"/>
              </a:lightRig>
            </a:scene3d>
            <a:sp3d extrusionH="57150" prstMaterial="softEdge">
              <a:bevelT w="25400" h="38100"/>
            </a:sp3d>
          </a:bodyPr>
          <a:lstStyle/>
          <a:p>
            <a:r>
              <a:rPr lang="es-GT" b="1" cap="none">
                <a:ln w="9525">
                  <a:solidFill>
                    <a:schemeClr val="bg1"/>
                  </a:solidFill>
                  <a:prstDash val="solid"/>
                </a:ln>
                <a:effectLst>
                  <a:outerShdw blurRad="12700" dist="38100" dir="2700000" algn="tl" rotWithShape="0">
                    <a:schemeClr val="bg1">
                      <a:lumMod val="50000"/>
                    </a:schemeClr>
                  </a:outerShdw>
                </a:effectLst>
              </a:rPr>
              <a:t>HIBRIDA</a:t>
            </a:r>
            <a:endParaRPr lang="es-GT" b="1" cap="none" dirty="0">
              <a:ln/>
              <a:solidFill>
                <a:schemeClr val="accent4"/>
              </a:solidFill>
            </a:endParaRPr>
          </a:p>
        </p:txBody>
      </p:sp>
      <p:pic>
        <p:nvPicPr>
          <p:cNvPr id="22" name="Marcador de posición de imagen 21"/>
          <p:cNvPicPr>
            <a:picLocks noGrp="1" noChangeAspect="1"/>
          </p:cNvPicPr>
          <p:nvPr>
            <p:ph type="pic" idx="22"/>
          </p:nvPr>
        </p:nvPicPr>
        <p:blipFill>
          <a:blip r:embed="rId2">
            <a:extLst>
              <a:ext uri="{28A0092B-C50C-407E-A947-70E740481C1C}">
                <a14:useLocalDpi xmlns:a14="http://schemas.microsoft.com/office/drawing/2010/main" val="0"/>
              </a:ext>
            </a:extLst>
          </a:blip>
          <a:srcRect t="25613" b="25613"/>
          <a:stretch>
            <a:fillRect/>
          </a:stretch>
        </p:blipFill>
        <p:spPr/>
      </p:pic>
      <p:sp>
        <p:nvSpPr>
          <p:cNvPr id="11" name="Marcador de texto 10"/>
          <p:cNvSpPr>
            <a:spLocks noGrp="1"/>
          </p:cNvSpPr>
          <p:nvPr>
            <p:ph type="body" sz="half" idx="20"/>
          </p:nvPr>
        </p:nvSpPr>
        <p:spPr/>
        <p:txBody>
          <a:bodyPr>
            <a:normAutofit fontScale="77500" lnSpcReduction="20000"/>
          </a:bodyPr>
          <a:lstStyle/>
          <a:p>
            <a:r>
              <a:rPr lang="es-GT" dirty="0"/>
              <a:t>La computadora híbrida es una computadora digital que procesa señales análogas que han sido convertidas a forma digital. Es utilizada para control de procesos y en robótica.</a:t>
            </a:r>
          </a:p>
          <a:p>
            <a:endParaRPr lang="es-GT" dirty="0"/>
          </a:p>
        </p:txBody>
      </p:sp>
      <p:pic>
        <p:nvPicPr>
          <p:cNvPr id="20" name="Marcador de posición de imagen 19"/>
          <p:cNvPicPr>
            <a:picLocks noGrp="1" noChangeAspect="1"/>
          </p:cNvPicPr>
          <p:nvPr>
            <p:ph type="pic" idx="15"/>
          </p:nvPr>
        </p:nvPicPr>
        <p:blipFill>
          <a:blip r:embed="rId3">
            <a:extLst>
              <a:ext uri="{28A0092B-C50C-407E-A947-70E740481C1C}">
                <a14:useLocalDpi xmlns:a14="http://schemas.microsoft.com/office/drawing/2010/main" val="0"/>
              </a:ext>
            </a:extLst>
          </a:blip>
          <a:srcRect t="21851" b="21851"/>
          <a:stretch>
            <a:fillRect/>
          </a:stretch>
        </p:blipFill>
        <p:spPr/>
      </p:pic>
      <p:pic>
        <p:nvPicPr>
          <p:cNvPr id="24" name="Marcador de posición de imagen 23"/>
          <p:cNvPicPr>
            <a:picLocks noGrp="1" noChangeAspect="1"/>
          </p:cNvPicPr>
          <p:nvPr>
            <p:ph type="pic" idx="21"/>
          </p:nvPr>
        </p:nvPicPr>
        <p:blipFill>
          <a:blip r:embed="rId4">
            <a:extLst>
              <a:ext uri="{28A0092B-C50C-407E-A947-70E740481C1C}">
                <a14:useLocalDpi xmlns:a14="http://schemas.microsoft.com/office/drawing/2010/main" val="0"/>
              </a:ext>
            </a:extLst>
          </a:blip>
          <a:srcRect t="17647" b="17647"/>
          <a:stretch>
            <a:fillRect/>
          </a:stretch>
        </p:blipFill>
        <p:spPr/>
      </p:pic>
    </p:spTree>
    <p:extLst>
      <p:ext uri="{BB962C8B-B14F-4D97-AF65-F5344CB8AC3E}">
        <p14:creationId xmlns:p14="http://schemas.microsoft.com/office/powerpoint/2010/main" val="3451277016"/>
      </p:ext>
    </p:extLst>
  </p:cSld>
  <p:clrMapOvr>
    <a:masterClrMapping/>
  </p:clrMapOvr>
  <mc:AlternateContent xmlns:mc="http://schemas.openxmlformats.org/markup-compatibility/2006" xmlns:p14="http://schemas.microsoft.com/office/powerpoint/2010/main">
    <mc:Choice Requires="p14">
      <p:transition spd="slow" p14:dur="4400" advClick="0" advTm="20000">
        <p14:honeycomb/>
      </p:transition>
    </mc:Choice>
    <mc:Fallback xmlns="">
      <p:transition spd="slow" advClick="0" advTm="20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GT" b="1" cap="none" dirty="0">
                <a:ln w="9525">
                  <a:solidFill>
                    <a:schemeClr val="bg1"/>
                  </a:solidFill>
                  <a:prstDash val="solid"/>
                </a:ln>
                <a:effectLst>
                  <a:outerShdw blurRad="12700" dist="38100" dir="2700000" algn="tl" rotWithShape="0">
                    <a:schemeClr val="bg1">
                      <a:lumMod val="50000"/>
                    </a:schemeClr>
                  </a:outerShdw>
                </a:effectLst>
              </a:rPr>
              <a:t>Historia de  la programación</a:t>
            </a:r>
            <a:br>
              <a:rPr lang="es-GT" b="1" cap="none" dirty="0">
                <a:ln w="9525">
                  <a:solidFill>
                    <a:schemeClr val="bg1"/>
                  </a:solidFill>
                  <a:prstDash val="solid"/>
                </a:ln>
                <a:effectLst>
                  <a:outerShdw blurRad="12700" dist="38100" dir="2700000" algn="tl" rotWithShape="0">
                    <a:schemeClr val="bg1">
                      <a:lumMod val="50000"/>
                    </a:schemeClr>
                  </a:outerShdw>
                </a:effectLst>
              </a:rPr>
            </a:br>
            <a:endParaRPr lang="es-GT" dirty="0"/>
          </a:p>
        </p:txBody>
      </p:sp>
      <p:sp>
        <p:nvSpPr>
          <p:cNvPr id="3" name="Marcador de texto 2"/>
          <p:cNvSpPr>
            <a:spLocks noGrp="1"/>
          </p:cNvSpPr>
          <p:nvPr>
            <p:ph type="body" sz="half" idx="13"/>
          </p:nvPr>
        </p:nvSpPr>
        <p:spPr/>
        <p:txBody>
          <a:bodyPr/>
          <a:lstStyle/>
          <a:p>
            <a:r>
              <a:rPr lang="es-GT" dirty="0" smtClean="0"/>
              <a:t>La evolución de la programación.</a:t>
            </a:r>
            <a:endParaRPr lang="es-GT" dirty="0"/>
          </a:p>
        </p:txBody>
      </p:sp>
    </p:spTree>
    <p:extLst>
      <p:ext uri="{BB962C8B-B14F-4D97-AF65-F5344CB8AC3E}">
        <p14:creationId xmlns:p14="http://schemas.microsoft.com/office/powerpoint/2010/main" val="427303433"/>
      </p:ext>
    </p:extLst>
  </p:cSld>
  <p:clrMapOvr>
    <a:masterClrMapping/>
  </p:clrMapOvr>
  <mc:AlternateContent xmlns:mc="http://schemas.openxmlformats.org/markup-compatibility/2006" xmlns:p14="http://schemas.microsoft.com/office/powerpoint/2010/main">
    <mc:Choice Requires="p14">
      <p:transition spd="slow" p14:dur="4400" advClick="0" advTm="20000">
        <p14:honeycomb/>
      </p:transition>
    </mc:Choice>
    <mc:Fallback xmlns="">
      <p:transition spd="slow" advClick="0" advTm="2000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09600"/>
            <a:ext cx="5934508" cy="1093940"/>
          </a:xfrm>
        </p:spPr>
        <p:txBody>
          <a:bodyPr/>
          <a:lstStyle/>
          <a:p>
            <a:pPr algn="ctr"/>
            <a:r>
              <a:rPr lang="es-GT" b="1" cap="none" dirty="0">
                <a:ln w="9525">
                  <a:solidFill>
                    <a:schemeClr val="bg1"/>
                  </a:solidFill>
                  <a:prstDash val="solid"/>
                </a:ln>
                <a:effectLst>
                  <a:outerShdw blurRad="12700" dist="38100" dir="2700000" algn="tl" rotWithShape="0">
                    <a:schemeClr val="bg1">
                      <a:lumMod val="50000"/>
                    </a:schemeClr>
                  </a:outerShdw>
                </a:effectLst>
              </a:rPr>
              <a:t>inicios</a:t>
            </a:r>
          </a:p>
        </p:txBody>
      </p:sp>
      <p:sp>
        <p:nvSpPr>
          <p:cNvPr id="3" name="Marcador de posición de imagen 2"/>
          <p:cNvSpPr>
            <a:spLocks noGrp="1"/>
          </p:cNvSpPr>
          <p:nvPr>
            <p:ph type="pic" idx="1"/>
          </p:nvPr>
        </p:nvSpPr>
        <p:spPr/>
      </p:sp>
      <p:sp>
        <p:nvSpPr>
          <p:cNvPr id="4" name="Marcador de texto 3"/>
          <p:cNvSpPr>
            <a:spLocks noGrp="1"/>
          </p:cNvSpPr>
          <p:nvPr>
            <p:ph type="body" sz="half" idx="2"/>
          </p:nvPr>
        </p:nvSpPr>
        <p:spPr>
          <a:xfrm>
            <a:off x="374774" y="2267118"/>
            <a:ext cx="5934511" cy="3541714"/>
          </a:xfrm>
        </p:spPr>
        <p:txBody>
          <a:bodyPr>
            <a:normAutofit fontScale="92500"/>
          </a:bodyPr>
          <a:lstStyle/>
          <a:p>
            <a:pPr lvl="0" algn="ctr" eaLnBrk="0" fontAlgn="base" hangingPunct="0">
              <a:lnSpc>
                <a:spcPct val="100000"/>
              </a:lnSpc>
              <a:spcBef>
                <a:spcPct val="0"/>
              </a:spcBef>
              <a:spcAft>
                <a:spcPct val="0"/>
              </a:spcAft>
              <a:buSzTx/>
            </a:pPr>
            <a:r>
              <a:rPr lang="es-GT" dirty="0">
                <a:solidFill>
                  <a:srgbClr val="000000"/>
                </a:solidFill>
                <a:latin typeface="Verdana" panose="020B0604030504040204" pitchFamily="34" charset="0"/>
              </a:rPr>
              <a:t>Pero quien realmente influyó en el diseño de los primeros computadores fue </a:t>
            </a:r>
            <a:r>
              <a:rPr lang="es-GT" b="1" dirty="0">
                <a:solidFill>
                  <a:srgbClr val="000000"/>
                </a:solidFill>
                <a:latin typeface="Verdana" panose="020B0604030504040204" pitchFamily="34" charset="0"/>
              </a:rPr>
              <a:t>Charles Babbage</a:t>
            </a:r>
            <a:r>
              <a:rPr lang="es-GT" dirty="0">
                <a:solidFill>
                  <a:srgbClr val="000000"/>
                </a:solidFill>
                <a:latin typeface="Verdana" panose="020B0604030504040204" pitchFamily="34" charset="0"/>
              </a:rPr>
              <a:t> (1793-1871). Con la colaboración de la hija de Lord Byron, </a:t>
            </a:r>
            <a:r>
              <a:rPr lang="es-GT" b="1" dirty="0">
                <a:solidFill>
                  <a:srgbClr val="000000"/>
                </a:solidFill>
                <a:latin typeface="Verdana" panose="020B0604030504040204" pitchFamily="34" charset="0"/>
              </a:rPr>
              <a:t>Lady Ada </a:t>
            </a:r>
            <a:r>
              <a:rPr lang="es-GT" b="1" dirty="0" err="1">
                <a:solidFill>
                  <a:srgbClr val="000000"/>
                </a:solidFill>
                <a:latin typeface="Verdana" panose="020B0604030504040204" pitchFamily="34" charset="0"/>
              </a:rPr>
              <a:t>Countess</a:t>
            </a:r>
            <a:r>
              <a:rPr lang="es-GT" b="1" dirty="0">
                <a:solidFill>
                  <a:srgbClr val="000000"/>
                </a:solidFill>
                <a:latin typeface="Verdana" panose="020B0604030504040204" pitchFamily="34" charset="0"/>
              </a:rPr>
              <a:t> of </a:t>
            </a:r>
            <a:r>
              <a:rPr lang="es-GT" b="1" dirty="0" err="1">
                <a:solidFill>
                  <a:srgbClr val="000000"/>
                </a:solidFill>
                <a:latin typeface="Verdana" panose="020B0604030504040204" pitchFamily="34" charset="0"/>
              </a:rPr>
              <a:t>Lovelace</a:t>
            </a:r>
            <a:r>
              <a:rPr lang="es-GT" dirty="0">
                <a:solidFill>
                  <a:srgbClr val="000000"/>
                </a:solidFill>
                <a:latin typeface="Verdana" panose="020B0604030504040204" pitchFamily="34" charset="0"/>
              </a:rPr>
              <a:t> (1815-1852), a la que debe su nombre el lenguaje ADA creado por el </a:t>
            </a:r>
            <a:r>
              <a:rPr lang="es-GT" dirty="0" err="1">
                <a:solidFill>
                  <a:srgbClr val="000000"/>
                </a:solidFill>
                <a:latin typeface="Verdana" panose="020B0604030504040204" pitchFamily="34" charset="0"/>
              </a:rPr>
              <a:t>DoD</a:t>
            </a:r>
            <a:r>
              <a:rPr lang="es-GT" dirty="0">
                <a:solidFill>
                  <a:srgbClr val="000000"/>
                </a:solidFill>
                <a:latin typeface="Verdana" panose="020B0604030504040204" pitchFamily="34" charset="0"/>
              </a:rPr>
              <a:t> (Departamento de defensa de Estados Unidos) en los años 70. Babbage diseñó y construyó la "máquina diferencial" para el cálculo de polinomios. Más tarde diseñó la "máquina </a:t>
            </a:r>
            <a:r>
              <a:rPr lang="es-GT" dirty="0" err="1">
                <a:solidFill>
                  <a:srgbClr val="000000"/>
                </a:solidFill>
                <a:latin typeface="Verdana" panose="020B0604030504040204" pitchFamily="34" charset="0"/>
              </a:rPr>
              <a:t>analitica</a:t>
            </a:r>
            <a:r>
              <a:rPr lang="es-GT" dirty="0">
                <a:solidFill>
                  <a:srgbClr val="000000"/>
                </a:solidFill>
                <a:latin typeface="Verdana" panose="020B0604030504040204" pitchFamily="34" charset="0"/>
              </a:rPr>
              <a:t>" de propósito general, capaz de resolver cualquier operación matemática. Murió sin poder terminarla, debido al escepticismo de sus patrocinadores y a que la tecnología de la época no era lo suficientemente avanzada. Un equipo del Museo de las Ciencias de Londres, en 1991, consiguió construir la máquina analítica de Babbage, totalmente funcional, siguiendo sus dibujos y especificaciones.</a:t>
            </a:r>
            <a:endParaRPr lang="es-GT" sz="2800" dirty="0"/>
          </a:p>
        </p:txBody>
      </p:sp>
      <p:sp>
        <p:nvSpPr>
          <p:cNvPr id="6" name="Rectangle 1"/>
          <p:cNvSpPr>
            <a:spLocks noChangeArrowheads="1"/>
          </p:cNvSpPr>
          <p:nvPr/>
        </p:nvSpPr>
        <p:spPr bwMode="auto">
          <a:xfrm>
            <a:off x="7131602" y="1967036"/>
            <a:ext cx="264816"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GT" sz="900" b="0" i="0" u="none" strike="noStrike" cap="none" normalizeH="0" baseline="0" dirty="0" smtClean="0">
                <a:ln>
                  <a:noFill/>
                </a:ln>
                <a:solidFill>
                  <a:srgbClr val="000000"/>
                </a:solidFill>
                <a:effectLst/>
                <a:latin typeface="Verdana" panose="020B0604030504040204" pitchFamily="34" charset="0"/>
              </a:rPr>
              <a:t>  </a:t>
            </a:r>
            <a:endParaRPr kumimoji="0" lang="es-GT" sz="15400" b="0" i="0" u="none" strike="noStrike" cap="none" normalizeH="0" baseline="0" dirty="0" smtClean="0">
              <a:ln>
                <a:noFill/>
              </a:ln>
              <a:solidFill>
                <a:srgbClr val="000000"/>
              </a:solidFill>
              <a:effectLst/>
              <a:latin typeface="Verdana" panose="020B0604030504040204" pitchFamily="34" charset="0"/>
            </a:endParaRPr>
          </a:p>
        </p:txBody>
      </p:sp>
      <p:pic>
        <p:nvPicPr>
          <p:cNvPr id="4098" name="Picture 2" descr="Máquina diferencial de Babb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6418" y="1335979"/>
            <a:ext cx="2857500" cy="2457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776660"/>
      </p:ext>
    </p:extLst>
  </p:cSld>
  <p:clrMapOvr>
    <a:masterClrMapping/>
  </p:clrMapOvr>
  <mc:AlternateContent xmlns:mc="http://schemas.openxmlformats.org/markup-compatibility/2006" xmlns:p14="http://schemas.microsoft.com/office/powerpoint/2010/main">
    <mc:Choice Requires="p14">
      <p:transition spd="slow" p14:dur="4400" advClick="0" advTm="20000">
        <p14:honeycomb/>
        <p:sndAc>
          <p:stSnd>
            <p:snd r:embed="rId2" name="voltage.wav"/>
          </p:stSnd>
        </p:sndAc>
      </p:transition>
    </mc:Choice>
    <mc:Fallback xmlns="">
      <p:transition spd="slow" advClick="0" advTm="20000">
        <p:fade/>
        <p:sndAc>
          <p:stSnd>
            <p:snd r:embed="rId4" name="voltage.wav"/>
          </p:stSnd>
        </p:sndAc>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GT" dirty="0"/>
          </a:p>
        </p:txBody>
      </p:sp>
      <p:pic>
        <p:nvPicPr>
          <p:cNvPr id="5" name="Marcador de contenido 4"/>
          <p:cNvPicPr>
            <a:picLocks noGrp="1" noChangeAspect="1"/>
          </p:cNvPicPr>
          <p:nvPr>
            <p:ph idx="1"/>
          </p:nvPr>
        </p:nvPicPr>
        <p:blipFill>
          <a:blip r:embed="rId2"/>
          <a:stretch>
            <a:fillRect/>
          </a:stretch>
        </p:blipFill>
        <p:spPr>
          <a:xfrm>
            <a:off x="6815931" y="2020094"/>
            <a:ext cx="2571750" cy="2343150"/>
          </a:xfrm>
          <a:prstGeom prst="rect">
            <a:avLst/>
          </a:prstGeom>
        </p:spPr>
      </p:pic>
      <p:sp>
        <p:nvSpPr>
          <p:cNvPr id="4" name="Marcador de texto 3"/>
          <p:cNvSpPr>
            <a:spLocks noGrp="1"/>
          </p:cNvSpPr>
          <p:nvPr>
            <p:ph type="body" sz="half" idx="2"/>
          </p:nvPr>
        </p:nvSpPr>
        <p:spPr/>
        <p:txBody>
          <a:bodyPr>
            <a:normAutofit fontScale="77500" lnSpcReduction="20000"/>
          </a:bodyPr>
          <a:lstStyle/>
          <a:p>
            <a:r>
              <a:rPr lang="es-GT" dirty="0"/>
              <a:t>Junto a </a:t>
            </a:r>
            <a:r>
              <a:rPr lang="es-GT" b="1" dirty="0"/>
              <a:t>John </a:t>
            </a:r>
            <a:r>
              <a:rPr lang="es-GT" b="1" dirty="0" err="1"/>
              <a:t>Presper</a:t>
            </a:r>
            <a:r>
              <a:rPr lang="es-GT" b="1" dirty="0"/>
              <a:t> </a:t>
            </a:r>
            <a:r>
              <a:rPr lang="es-GT" b="1" dirty="0" err="1"/>
              <a:t>Eckert</a:t>
            </a:r>
            <a:r>
              <a:rPr lang="es-GT" dirty="0"/>
              <a:t> (1919-1995), </a:t>
            </a:r>
            <a:r>
              <a:rPr lang="es-GT" dirty="0" err="1"/>
              <a:t>Mauchly</a:t>
            </a:r>
            <a:r>
              <a:rPr lang="es-GT" dirty="0"/>
              <a:t> desarrolló una computadora electrónica completamente operacional a gran escala, para acelerar los complicados cálculos del proyecto militar de la universidad Moore. Se terminó en 1946 y se llamó </a:t>
            </a:r>
            <a:r>
              <a:rPr lang="es-GT" dirty="0" err="1"/>
              <a:t>Electronic</a:t>
            </a:r>
            <a:r>
              <a:rPr lang="es-GT" dirty="0"/>
              <a:t> </a:t>
            </a:r>
            <a:r>
              <a:rPr lang="es-GT" dirty="0" err="1"/>
              <a:t>Numerical</a:t>
            </a:r>
            <a:r>
              <a:rPr lang="es-GT" dirty="0"/>
              <a:t> </a:t>
            </a:r>
            <a:r>
              <a:rPr lang="es-GT" dirty="0" err="1"/>
              <a:t>Integrator</a:t>
            </a:r>
            <a:r>
              <a:rPr lang="es-GT" dirty="0"/>
              <a:t> And </a:t>
            </a:r>
            <a:r>
              <a:rPr lang="es-GT" dirty="0" err="1"/>
              <a:t>Computer</a:t>
            </a:r>
            <a:r>
              <a:rPr lang="es-GT" dirty="0"/>
              <a:t> (ENIAC</a:t>
            </a:r>
            <a:r>
              <a:rPr lang="es-GT" dirty="0" smtClean="0"/>
              <a:t>).</a:t>
            </a:r>
            <a:r>
              <a:rPr lang="es-GT" dirty="0">
                <a:solidFill>
                  <a:srgbClr val="000000"/>
                </a:solidFill>
                <a:latin typeface="verdana" panose="020B0604030504040204" pitchFamily="34" charset="0"/>
              </a:rPr>
              <a:t> La primera computadora digital electrónica patentada fue obra de </a:t>
            </a:r>
            <a:r>
              <a:rPr lang="es-GT" b="1" dirty="0">
                <a:solidFill>
                  <a:srgbClr val="000000"/>
                </a:solidFill>
                <a:latin typeface="verdana" panose="020B0604030504040204" pitchFamily="34" charset="0"/>
              </a:rPr>
              <a:t>John </a:t>
            </a:r>
            <a:r>
              <a:rPr lang="es-GT" b="1" dirty="0" err="1">
                <a:solidFill>
                  <a:srgbClr val="000000"/>
                </a:solidFill>
                <a:latin typeface="verdana" panose="020B0604030504040204" pitchFamily="34" charset="0"/>
              </a:rPr>
              <a:t>Vincent</a:t>
            </a:r>
            <a:r>
              <a:rPr lang="es-GT" b="1" dirty="0">
                <a:solidFill>
                  <a:srgbClr val="000000"/>
                </a:solidFill>
                <a:latin typeface="verdana" panose="020B0604030504040204" pitchFamily="34" charset="0"/>
              </a:rPr>
              <a:t> </a:t>
            </a:r>
            <a:r>
              <a:rPr lang="es-GT" b="1" dirty="0" err="1">
                <a:solidFill>
                  <a:srgbClr val="000000"/>
                </a:solidFill>
                <a:latin typeface="verdana" panose="020B0604030504040204" pitchFamily="34" charset="0"/>
              </a:rPr>
              <a:t>Atanasoff</a:t>
            </a:r>
            <a:r>
              <a:rPr lang="es-GT" dirty="0">
                <a:solidFill>
                  <a:srgbClr val="000000"/>
                </a:solidFill>
                <a:latin typeface="verdana" panose="020B0604030504040204" pitchFamily="34" charset="0"/>
              </a:rPr>
              <a:t> (1903-1995). Conocedor de las inventos de Pascal y Babbage, y ayudado por </a:t>
            </a:r>
            <a:r>
              <a:rPr lang="es-GT" b="1" dirty="0" err="1">
                <a:solidFill>
                  <a:srgbClr val="000000"/>
                </a:solidFill>
                <a:latin typeface="verdana" panose="020B0604030504040204" pitchFamily="34" charset="0"/>
              </a:rPr>
              <a:t>Clifford</a:t>
            </a:r>
            <a:r>
              <a:rPr lang="es-GT" b="1" dirty="0">
                <a:solidFill>
                  <a:srgbClr val="000000"/>
                </a:solidFill>
                <a:latin typeface="verdana" panose="020B0604030504040204" pitchFamily="34" charset="0"/>
              </a:rPr>
              <a:t> Berry</a:t>
            </a:r>
            <a:r>
              <a:rPr lang="es-GT" dirty="0">
                <a:solidFill>
                  <a:srgbClr val="000000"/>
                </a:solidFill>
                <a:latin typeface="verdana" panose="020B0604030504040204" pitchFamily="34" charset="0"/>
              </a:rPr>
              <a:t> (1918-1963), construyó el </a:t>
            </a:r>
            <a:r>
              <a:rPr lang="es-GT" dirty="0" err="1">
                <a:solidFill>
                  <a:srgbClr val="000000"/>
                </a:solidFill>
                <a:latin typeface="verdana" panose="020B0604030504040204" pitchFamily="34" charset="0"/>
              </a:rPr>
              <a:t>Atanasoff</a:t>
            </a:r>
            <a:r>
              <a:rPr lang="es-GT" dirty="0">
                <a:solidFill>
                  <a:srgbClr val="000000"/>
                </a:solidFill>
                <a:latin typeface="verdana" panose="020B0604030504040204" pitchFamily="34" charset="0"/>
              </a:rPr>
              <a:t> Berry </a:t>
            </a:r>
            <a:r>
              <a:rPr lang="es-GT" dirty="0" err="1">
                <a:solidFill>
                  <a:srgbClr val="000000"/>
                </a:solidFill>
                <a:latin typeface="verdana" panose="020B0604030504040204" pitchFamily="34" charset="0"/>
              </a:rPr>
              <a:t>Computer</a:t>
            </a:r>
            <a:r>
              <a:rPr lang="es-GT" dirty="0">
                <a:solidFill>
                  <a:srgbClr val="000000"/>
                </a:solidFill>
                <a:latin typeface="verdana" panose="020B0604030504040204" pitchFamily="34" charset="0"/>
              </a:rPr>
              <a:t> (ABC). El ABC se desarrolló entre 1937 y 1942. Consistía en una calculadora electrónica que utilizaba tubos de vacío y estaba basada en el sistema binario (sistema numérico en el que se combinan los valores verdadero y falso, o 0 y 1).</a:t>
            </a:r>
            <a:endParaRPr lang="es-GT" dirty="0"/>
          </a:p>
          <a:p>
            <a:endParaRPr lang="es-GT" dirty="0"/>
          </a:p>
        </p:txBody>
      </p:sp>
    </p:spTree>
    <p:extLst>
      <p:ext uri="{BB962C8B-B14F-4D97-AF65-F5344CB8AC3E}">
        <p14:creationId xmlns:p14="http://schemas.microsoft.com/office/powerpoint/2010/main" val="3156069263"/>
      </p:ext>
    </p:extLst>
  </p:cSld>
  <p:clrMapOvr>
    <a:masterClrMapping/>
  </p:clrMapOvr>
  <mc:AlternateContent xmlns:mc="http://schemas.openxmlformats.org/markup-compatibility/2006" xmlns:p14="http://schemas.microsoft.com/office/powerpoint/2010/main">
    <mc:Choice Requires="p14">
      <p:transition spd="slow" p14:dur="4400" advClick="0" advTm="20000">
        <p14:honeycomb/>
      </p:transition>
    </mc:Choice>
    <mc:Fallback xmlns="">
      <p:transition spd="slow" advClick="0" advTm="20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GT" dirty="0" smtClean="0"/>
              <a:t>Apariencia del lenguaje de programación.</a:t>
            </a:r>
            <a:endParaRPr lang="es-GT" dirty="0"/>
          </a:p>
        </p:txBody>
      </p:sp>
      <p:sp>
        <p:nvSpPr>
          <p:cNvPr id="3" name="Marcador de contenido 2"/>
          <p:cNvSpPr>
            <a:spLocks noGrp="1"/>
          </p:cNvSpPr>
          <p:nvPr>
            <p:ph sz="half" idx="1"/>
          </p:nvPr>
        </p:nvSpPr>
        <p:spPr/>
        <p:txBody>
          <a:bodyPr>
            <a:normAutofit fontScale="47500" lnSpcReduction="20000"/>
          </a:bodyPr>
          <a:lstStyle/>
          <a:p>
            <a:r>
              <a:rPr lang="es-GT" dirty="0"/>
              <a:t>En cuanto a la aparición de los lenguajes de programación, el archiconocido COBOL, que tantos problemas causó con el "efecto 2000", fue el primer lenguaje en el que no había que programar directamente en código binario, y fue </a:t>
            </a:r>
            <a:r>
              <a:rPr lang="es-GT" b="1" dirty="0"/>
              <a:t>Grace Murray </a:t>
            </a:r>
            <a:r>
              <a:rPr lang="es-GT" b="1" dirty="0" err="1"/>
              <a:t>Hoper</a:t>
            </a:r>
            <a:r>
              <a:rPr lang="es-GT" dirty="0"/>
              <a:t> en 1952, una oficial de la Marina de Estados Unidos desarrolló el primer compilador, un programa que puede traducir enunciados parecidos al inglés en un código binario comprensible para la maquina llamado COBOL (</a:t>
            </a:r>
            <a:r>
              <a:rPr lang="es-GT" dirty="0" err="1"/>
              <a:t>COmmon</a:t>
            </a:r>
            <a:r>
              <a:rPr lang="es-GT" dirty="0"/>
              <a:t> Business-</a:t>
            </a:r>
            <a:r>
              <a:rPr lang="es-GT" dirty="0" err="1"/>
              <a:t>Oriented</a:t>
            </a:r>
            <a:r>
              <a:rPr lang="es-GT" dirty="0"/>
              <a:t> </a:t>
            </a:r>
            <a:r>
              <a:rPr lang="es-GT" dirty="0" err="1"/>
              <a:t>Languaje</a:t>
            </a:r>
            <a:r>
              <a:rPr lang="es-GT" dirty="0"/>
              <a:t>).</a:t>
            </a:r>
            <a:r>
              <a:rPr lang="es-GT" dirty="0" smtClean="0"/>
              <a:t>A </a:t>
            </a:r>
            <a:r>
              <a:rPr lang="es-GT" dirty="0"/>
              <a:t>partir de ahí, los avances han sido vertiginosos.</a:t>
            </a:r>
          </a:p>
          <a:p>
            <a:r>
              <a:rPr lang="es-GT" dirty="0"/>
              <a:t>La utilización del transistor en las computadoras en 1958, sustituyendo los tubos de vacío</a:t>
            </a:r>
          </a:p>
          <a:p>
            <a:r>
              <a:rPr lang="es-GT" dirty="0"/>
              <a:t>La aparición del circuito integrado de mano de Jack </a:t>
            </a:r>
            <a:r>
              <a:rPr lang="es-GT" dirty="0" err="1"/>
              <a:t>Kilby</a:t>
            </a:r>
            <a:r>
              <a:rPr lang="es-GT" dirty="0"/>
              <a:t>, también en 1958</a:t>
            </a:r>
          </a:p>
          <a:p>
            <a:r>
              <a:rPr lang="es-GT" dirty="0"/>
              <a:t>La miniaturización de un circuito electrónico en un chip de silicio en 1961</a:t>
            </a:r>
          </a:p>
          <a:p>
            <a:r>
              <a:rPr lang="es-GT" dirty="0"/>
              <a:t>El primer microprocesador, el 4004 de Intel, en 1971</a:t>
            </a:r>
          </a:p>
          <a:p>
            <a:r>
              <a:rPr lang="es-GT" dirty="0"/>
              <a:t>Gary </a:t>
            </a:r>
            <a:r>
              <a:rPr lang="es-GT" dirty="0" err="1"/>
              <a:t>Kildall</a:t>
            </a:r>
            <a:r>
              <a:rPr lang="es-GT" dirty="0"/>
              <a:t> crea el sistema operativo CP/M en 1973</a:t>
            </a:r>
          </a:p>
          <a:p>
            <a:r>
              <a:rPr lang="es-GT" dirty="0"/>
              <a:t>IBM comercializa el primer PC en 1980</a:t>
            </a:r>
          </a:p>
          <a:p>
            <a:endParaRPr lang="es-GT" dirty="0"/>
          </a:p>
        </p:txBody>
      </p:sp>
      <p:pic>
        <p:nvPicPr>
          <p:cNvPr id="5" name="Marcador de contenido 4"/>
          <p:cNvPicPr>
            <a:picLocks noGrp="1" noChangeAspect="1"/>
          </p:cNvPicPr>
          <p:nvPr>
            <p:ph sz="half" idx="2"/>
          </p:nvPr>
        </p:nvPicPr>
        <p:blipFill>
          <a:blip r:embed="rId2"/>
          <a:stretch>
            <a:fillRect/>
          </a:stretch>
        </p:blipFill>
        <p:spPr>
          <a:xfrm>
            <a:off x="6172200" y="2396523"/>
            <a:ext cx="4875213" cy="3247641"/>
          </a:xfrm>
          <a:prstGeom prst="rect">
            <a:avLst/>
          </a:prstGeom>
        </p:spPr>
      </p:pic>
    </p:spTree>
    <p:extLst>
      <p:ext uri="{BB962C8B-B14F-4D97-AF65-F5344CB8AC3E}">
        <p14:creationId xmlns:p14="http://schemas.microsoft.com/office/powerpoint/2010/main" val="397946260"/>
      </p:ext>
    </p:extLst>
  </p:cSld>
  <p:clrMapOvr>
    <a:masterClrMapping/>
  </p:clrMapOvr>
  <mc:AlternateContent xmlns:mc="http://schemas.openxmlformats.org/markup-compatibility/2006" xmlns:p14="http://schemas.microsoft.com/office/powerpoint/2010/main">
    <mc:Choice Requires="p14">
      <p:transition spd="slow" p14:dur="4400" advClick="0" advTm="20000">
        <p14:honeycomb/>
      </p:transition>
    </mc:Choice>
    <mc:Fallback xmlns="">
      <p:transition spd="slow" advClick="0" advTm="20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GT" dirty="0" smtClean="0"/>
              <a:t>Sistema binario</a:t>
            </a:r>
            <a:endParaRPr lang="es-GT" dirty="0"/>
          </a:p>
        </p:txBody>
      </p:sp>
      <p:sp>
        <p:nvSpPr>
          <p:cNvPr id="3" name="Marcador de contenido 2"/>
          <p:cNvSpPr>
            <a:spLocks noGrp="1"/>
          </p:cNvSpPr>
          <p:nvPr>
            <p:ph sz="half" idx="1"/>
          </p:nvPr>
        </p:nvSpPr>
        <p:spPr/>
        <p:txBody>
          <a:bodyPr>
            <a:normAutofit fontScale="55000" lnSpcReduction="20000"/>
          </a:bodyPr>
          <a:lstStyle/>
          <a:p>
            <a:r>
              <a:rPr lang="es-GT" dirty="0"/>
              <a:t>Las computadoras de hoy en día se sustentan en la </a:t>
            </a:r>
            <a:r>
              <a:rPr lang="es-GT" b="1" dirty="0"/>
              <a:t>lógica matemática</a:t>
            </a:r>
            <a:r>
              <a:rPr lang="es-GT" dirty="0"/>
              <a:t> basada en un </a:t>
            </a:r>
            <a:r>
              <a:rPr lang="es-GT" b="1" dirty="0"/>
              <a:t>sistema binario</a:t>
            </a:r>
            <a:r>
              <a:rPr lang="es-GT" dirty="0"/>
              <a:t>. Dicho sistema se implementa sobre dispositivos electrónicos que permiten, o no, pasar la corriente, con lo que se consiguen los 2 estados binarios: 0 y 1. A mediados del siglo XX, cuando se empezaron a construir las primeras computadoras digitales, se utilizaban tubos de vacío para implementar los 2 estados binarios, pero ¿ cómo aparecieron estos conceptos ? </a:t>
            </a:r>
            <a:r>
              <a:rPr lang="es-GT" b="1" dirty="0"/>
              <a:t>Alan </a:t>
            </a:r>
            <a:r>
              <a:rPr lang="es-GT" b="1" dirty="0" err="1"/>
              <a:t>Mathison</a:t>
            </a:r>
            <a:r>
              <a:rPr lang="es-GT" b="1" dirty="0"/>
              <a:t> </a:t>
            </a:r>
            <a:r>
              <a:rPr lang="es-GT" b="1" dirty="0" err="1"/>
              <a:t>Turing</a:t>
            </a:r>
            <a:r>
              <a:rPr lang="es-GT" dirty="0"/>
              <a:t> (1912-1954) diseñó una calculadora universal para resolver cualquier problema, la "máquina de </a:t>
            </a:r>
            <a:r>
              <a:rPr lang="es-GT" dirty="0" err="1"/>
              <a:t>Turing</a:t>
            </a:r>
            <a:r>
              <a:rPr lang="es-GT" dirty="0"/>
              <a:t>". Tuvo mucha influencia en el desarrollo de la lógica matemática. En 1937 hizo una de sus primeras contribuciones a la lógica matemática y en 1943 plasmó sus ideas en una computadora que utilizaba tubos de vacío. </a:t>
            </a:r>
            <a:r>
              <a:rPr lang="es-GT" b="1" dirty="0"/>
              <a:t>George Boole</a:t>
            </a:r>
            <a:r>
              <a:rPr lang="es-GT" dirty="0"/>
              <a:t> (1815-1864) también contribuyó al algebra binaria y a los sistemas de circuitos de computadora, de hecho, en su honor fue bautizada el álgebra booleana.</a:t>
            </a:r>
          </a:p>
        </p:txBody>
      </p:sp>
      <p:pic>
        <p:nvPicPr>
          <p:cNvPr id="5" name="Marcador de contenido 4"/>
          <p:cNvPicPr>
            <a:picLocks noGrp="1" noChangeAspect="1"/>
          </p:cNvPicPr>
          <p:nvPr>
            <p:ph sz="half" idx="2"/>
          </p:nvPr>
        </p:nvPicPr>
        <p:blipFill>
          <a:blip r:embed="rId2"/>
          <a:stretch>
            <a:fillRect/>
          </a:stretch>
        </p:blipFill>
        <p:spPr>
          <a:xfrm>
            <a:off x="7181056" y="3029744"/>
            <a:ext cx="2857500" cy="1981200"/>
          </a:xfrm>
          <a:prstGeom prst="rect">
            <a:avLst/>
          </a:prstGeom>
        </p:spPr>
      </p:pic>
    </p:spTree>
    <p:extLst>
      <p:ext uri="{BB962C8B-B14F-4D97-AF65-F5344CB8AC3E}">
        <p14:creationId xmlns:p14="http://schemas.microsoft.com/office/powerpoint/2010/main" val="4280680344"/>
      </p:ext>
    </p:extLst>
  </p:cSld>
  <p:clrMapOvr>
    <a:masterClrMapping/>
  </p:clrMapOvr>
  <mc:AlternateContent xmlns:mc="http://schemas.openxmlformats.org/markup-compatibility/2006" xmlns:p14="http://schemas.microsoft.com/office/powerpoint/2010/main">
    <mc:Choice Requires="p14">
      <p:transition spd="slow" p14:dur="4400" advClick="0" advTm="20000">
        <p14:honeycomb/>
      </p:transition>
    </mc:Choice>
    <mc:Fallback xmlns="">
      <p:transition spd="slow" advClick="0" advTm="2000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3112" y="938212"/>
            <a:ext cx="8105775" cy="4981575"/>
          </a:xfrm>
          <a:prstGeom prst="rect">
            <a:avLst/>
          </a:prstGeom>
        </p:spPr>
      </p:pic>
    </p:spTree>
    <p:extLst>
      <p:ext uri="{BB962C8B-B14F-4D97-AF65-F5344CB8AC3E}">
        <p14:creationId xmlns:p14="http://schemas.microsoft.com/office/powerpoint/2010/main" val="989290058"/>
      </p:ext>
    </p:extLst>
  </p:cSld>
  <p:clrMapOvr>
    <a:masterClrMapping/>
  </p:clrMapOvr>
  <mc:AlternateContent xmlns:mc="http://schemas.openxmlformats.org/markup-compatibility/2006" xmlns:p14="http://schemas.microsoft.com/office/powerpoint/2010/main">
    <mc:Choice Requires="p14">
      <p:transition spd="slow" p14:dur="4400" advClick="0" advTm="20000">
        <p14:honeycomb/>
      </p:transition>
    </mc:Choice>
    <mc:Fallback xmlns="">
      <p:transition spd="slow" advClick="0" advTm="2000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030" y="796313"/>
            <a:ext cx="10058400" cy="5149983"/>
          </a:xfrm>
          <a:prstGeom prst="rect">
            <a:avLst/>
          </a:prstGeom>
        </p:spPr>
      </p:pic>
    </p:spTree>
    <p:extLst>
      <p:ext uri="{BB962C8B-B14F-4D97-AF65-F5344CB8AC3E}">
        <p14:creationId xmlns:p14="http://schemas.microsoft.com/office/powerpoint/2010/main" val="1279501984"/>
      </p:ext>
    </p:extLst>
  </p:cSld>
  <p:clrMapOvr>
    <a:masterClrMapping/>
  </p:clrMapOvr>
  <mc:AlternateContent xmlns:mc="http://schemas.openxmlformats.org/markup-compatibility/2006" xmlns:p14="http://schemas.microsoft.com/office/powerpoint/2010/main">
    <mc:Choice Requires="p14">
      <p:transition spd="slow" p14:dur="4400" advClick="0" advTm="20000">
        <p14:honeycomb/>
      </p:transition>
    </mc:Choice>
    <mc:Fallback xmlns="">
      <p:transition spd="slow" advClick="0" advTm="2000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GT" b="1" cap="none" dirty="0">
                <a:ln w="9525">
                  <a:solidFill>
                    <a:schemeClr val="bg1"/>
                  </a:solidFill>
                  <a:prstDash val="solid"/>
                </a:ln>
                <a:effectLst>
                  <a:outerShdw blurRad="12700" dist="38100" dir="2700000" algn="tl" rotWithShape="0">
                    <a:schemeClr val="bg1">
                      <a:lumMod val="50000"/>
                    </a:schemeClr>
                  </a:outerShdw>
                </a:effectLst>
              </a:rPr>
              <a:t>introducción</a:t>
            </a:r>
          </a:p>
        </p:txBody>
      </p:sp>
      <p:sp>
        <p:nvSpPr>
          <p:cNvPr id="3" name="Marcador de contenido 2"/>
          <p:cNvSpPr>
            <a:spLocks noGrp="1"/>
          </p:cNvSpPr>
          <p:nvPr>
            <p:ph idx="1"/>
          </p:nvPr>
        </p:nvSpPr>
        <p:spPr/>
        <p:txBody>
          <a:bodyPr/>
          <a:lstStyle/>
          <a:p>
            <a:r>
              <a:rPr lang="es-GT" dirty="0" smtClean="0"/>
              <a:t>El proceso de la informática, abarca desde la creación de la primera maquina la cual contenía solo funciones básicas, hasta la actualidad, que logro digitalizarse en tan poco tiempo.</a:t>
            </a:r>
          </a:p>
          <a:p>
            <a:r>
              <a:rPr lang="es-GT" dirty="0"/>
              <a:t>A la espera de que este trabajo llene las expectativas creadas y le sirva de base para futuras referencias en temas de tanta relevancia e importancia en estos días de la alta y avanzada tecnología.</a:t>
            </a:r>
          </a:p>
        </p:txBody>
      </p:sp>
    </p:spTree>
    <p:extLst>
      <p:ext uri="{BB962C8B-B14F-4D97-AF65-F5344CB8AC3E}">
        <p14:creationId xmlns:p14="http://schemas.microsoft.com/office/powerpoint/2010/main" val="3224867902"/>
      </p:ext>
    </p:extLst>
  </p:cSld>
  <p:clrMapOvr>
    <a:masterClrMapping/>
  </p:clrMapOvr>
  <mc:AlternateContent xmlns:mc="http://schemas.openxmlformats.org/markup-compatibility/2006" xmlns:p14="http://schemas.microsoft.com/office/powerpoint/2010/main">
    <mc:Choice Requires="p14">
      <p:transition spd="slow" p14:dur="4400" advClick="0" advTm="20000">
        <p14:honeycomb/>
      </p:transition>
    </mc:Choice>
    <mc:Fallback xmlns="">
      <p:transition spd="slow" advClick="0" advTm="20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Resultado de imagen para c lenguaje de programacion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895" y="228600"/>
            <a:ext cx="10344785" cy="662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5477381"/>
      </p:ext>
    </p:extLst>
  </p:cSld>
  <p:clrMapOvr>
    <a:masterClrMapping/>
  </p:clrMapOvr>
  <mc:AlternateContent xmlns:mc="http://schemas.openxmlformats.org/markup-compatibility/2006" xmlns:p14="http://schemas.microsoft.com/office/powerpoint/2010/main">
    <mc:Choice Requires="p14">
      <p:transition spd="slow" p14:dur="4400" advClick="0" advTm="20000">
        <p14:honeycomb/>
      </p:transition>
    </mc:Choice>
    <mc:Fallback xmlns="">
      <p:transition spd="slow" advClick="0" advTm="20000">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endParaRPr lang="es-GT" dirty="0"/>
          </a:p>
        </p:txBody>
      </p:sp>
      <p:pic>
        <p:nvPicPr>
          <p:cNvPr id="5" name="Imagen 4"/>
          <p:cNvPicPr>
            <a:picLocks noChangeAspect="1"/>
          </p:cNvPicPr>
          <p:nvPr/>
        </p:nvPicPr>
        <p:blipFill>
          <a:blip r:embed="rId2"/>
          <a:stretch>
            <a:fillRect/>
          </a:stretch>
        </p:blipFill>
        <p:spPr>
          <a:xfrm>
            <a:off x="1509711" y="472440"/>
            <a:ext cx="9525000" cy="5581650"/>
          </a:xfrm>
          <a:prstGeom prst="rect">
            <a:avLst/>
          </a:prstGeom>
        </p:spPr>
      </p:pic>
      <p:sp>
        <p:nvSpPr>
          <p:cNvPr id="3" name="Subtítulo 2"/>
          <p:cNvSpPr>
            <a:spLocks noGrp="1"/>
          </p:cNvSpPr>
          <p:nvPr>
            <p:ph type="subTitle" idx="1"/>
          </p:nvPr>
        </p:nvSpPr>
        <p:spPr/>
        <p:txBody>
          <a:bodyPr/>
          <a:lstStyle/>
          <a:p>
            <a:endParaRPr lang="es-GT" dirty="0"/>
          </a:p>
        </p:txBody>
      </p:sp>
      <p:sp>
        <p:nvSpPr>
          <p:cNvPr id="4" name="Rectángulo 3"/>
          <p:cNvSpPr/>
          <p:nvPr/>
        </p:nvSpPr>
        <p:spPr>
          <a:xfrm>
            <a:off x="2213227" y="2464415"/>
            <a:ext cx="7735067" cy="923330"/>
          </a:xfrm>
          <a:prstGeom prst="rect">
            <a:avLst/>
          </a:prstGeom>
          <a:noFill/>
        </p:spPr>
        <p:txBody>
          <a:bodyPr wrap="none" lIns="91440" tIns="45720" rIns="91440" bIns="45720">
            <a:spAutoFit/>
          </a:bodyPr>
          <a:lstStyle/>
          <a:p>
            <a:pPr algn="ctr"/>
            <a:r>
              <a:rPr lang="es-GT" sz="5400" b="1" dirty="0" smtClean="0">
                <a:ln w="9525">
                  <a:solidFill>
                    <a:schemeClr val="bg1"/>
                  </a:solidFill>
                  <a:prstDash val="solid"/>
                </a:ln>
                <a:effectLst>
                  <a:outerShdw blurRad="12700" dist="38100" dir="2700000" algn="tl" rotWithShape="0">
                    <a:schemeClr val="bg1">
                      <a:lumMod val="50000"/>
                    </a:schemeClr>
                  </a:outerShdw>
                </a:effectLst>
              </a:rPr>
              <a:t>Mantenimiento preventivo</a:t>
            </a:r>
            <a:endParaRPr lang="es-GT" sz="5400" b="1" dirty="0">
              <a:ln w="9525">
                <a:solidFill>
                  <a:schemeClr val="bg1"/>
                </a:solidFill>
                <a:prstDash val="solid"/>
              </a:ln>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943926348"/>
      </p:ext>
    </p:extLst>
  </p:cSld>
  <p:clrMapOvr>
    <a:masterClrMapping/>
  </p:clrMapOvr>
  <mc:AlternateContent xmlns:mc="http://schemas.openxmlformats.org/markup-compatibility/2006" xmlns:p14="http://schemas.microsoft.com/office/powerpoint/2010/main">
    <mc:Choice Requires="p14">
      <p:transition spd="slow" p14:dur="4400" advClick="0" advTm="20000">
        <p14:honeycomb/>
      </p:transition>
    </mc:Choice>
    <mc:Fallback xmlns="">
      <p:transition spd="slow" advClick="0" advTm="2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GT" dirty="0" smtClean="0"/>
              <a:t>Mantenimiento correctivo</a:t>
            </a:r>
            <a:endParaRPr lang="es-GT" dirty="0"/>
          </a:p>
        </p:txBody>
      </p:sp>
      <p:sp>
        <p:nvSpPr>
          <p:cNvPr id="3" name="Marcador de contenido 2"/>
          <p:cNvSpPr>
            <a:spLocks noGrp="1"/>
          </p:cNvSpPr>
          <p:nvPr>
            <p:ph sz="half" idx="1"/>
          </p:nvPr>
        </p:nvSpPr>
        <p:spPr/>
        <p:txBody>
          <a:bodyPr>
            <a:normAutofit fontScale="70000" lnSpcReduction="20000"/>
          </a:bodyPr>
          <a:lstStyle/>
          <a:p>
            <a:r>
              <a:rPr lang="es-GT" dirty="0">
                <a:hlinkClick r:id="rId2" tooltip="Mantenimiento correctivo"/>
              </a:rPr>
              <a:t>Mantenimiento correctivo</a:t>
            </a:r>
            <a:r>
              <a:rPr lang="es-GT" dirty="0"/>
              <a:t>: Es el encargado de corregir defectos o averías </a:t>
            </a:r>
            <a:r>
              <a:rPr lang="es-GT" dirty="0" smtClean="0"/>
              <a:t>observadas</a:t>
            </a:r>
            <a:r>
              <a:rPr lang="es-GT" dirty="0"/>
              <a:t>.</a:t>
            </a:r>
            <a:endParaRPr lang="es-GT" dirty="0" smtClean="0"/>
          </a:p>
          <a:p>
            <a:r>
              <a:rPr lang="es-GT" dirty="0" smtClean="0">
                <a:hlinkClick r:id="rId3" tooltip="Mantenimiento correctivo inmediato (aún no redactado)"/>
              </a:rPr>
              <a:t>Mantenimiento </a:t>
            </a:r>
            <a:r>
              <a:rPr lang="es-GT" dirty="0">
                <a:hlinkClick r:id="rId3" tooltip="Mantenimiento correctivo inmediato (aún no redactado)"/>
              </a:rPr>
              <a:t>correctivo inmediato</a:t>
            </a:r>
            <a:r>
              <a:rPr lang="es-GT" dirty="0"/>
              <a:t>: Es el que se realiza inmediatamente de percibir la avería y defecto, con los medios disponibles, destinados a ese fin.</a:t>
            </a:r>
          </a:p>
          <a:p>
            <a:r>
              <a:rPr lang="es-GT" dirty="0">
                <a:hlinkClick r:id="rId4" tooltip="Mantenimiento correctivo diferido (aún no redactado)"/>
              </a:rPr>
              <a:t>Mantenimiento correctivo diferido</a:t>
            </a:r>
            <a:r>
              <a:rPr lang="es-GT" dirty="0"/>
              <a:t>: Al momento de producirse la avería o defecto, se produce un paro de la instalación o equipamiento de que se trate, para posteriormente afrontar la reparación, solicitándose los medios para ese fi</a:t>
            </a:r>
          </a:p>
          <a:p>
            <a:endParaRPr lang="es-GT" dirty="0" smtClean="0"/>
          </a:p>
        </p:txBody>
      </p:sp>
      <p:sp>
        <p:nvSpPr>
          <p:cNvPr id="4" name="Marcador de contenido 3"/>
          <p:cNvSpPr>
            <a:spLocks noGrp="1"/>
          </p:cNvSpPr>
          <p:nvPr>
            <p:ph sz="half" idx="2"/>
          </p:nvPr>
        </p:nvSpPr>
        <p:spPr/>
        <p:txBody>
          <a:bodyPr>
            <a:normAutofit fontScale="70000" lnSpcReduction="20000"/>
          </a:bodyPr>
          <a:lstStyle/>
          <a:p>
            <a:r>
              <a:rPr lang="es-GT" dirty="0">
                <a:hlinkClick r:id="rId5" tooltip="Mantenimiento de conservación (aún no redactado)"/>
              </a:rPr>
              <a:t>Mantenimiento de conservación</a:t>
            </a:r>
            <a:r>
              <a:rPr lang="es-GT" dirty="0"/>
              <a:t>: Esta destinado a compensar el deterioro sufrido por el uso, los agentes meteorológicos u otras </a:t>
            </a:r>
            <a:r>
              <a:rPr lang="es-GT" dirty="0" smtClean="0"/>
              <a:t>causas.  En </a:t>
            </a:r>
            <a:r>
              <a:rPr lang="es-GT" dirty="0"/>
              <a:t>el mantenimiento de conservación pueden diferenciarse:</a:t>
            </a:r>
          </a:p>
        </p:txBody>
      </p:sp>
    </p:spTree>
    <p:extLst>
      <p:ext uri="{BB962C8B-B14F-4D97-AF65-F5344CB8AC3E}">
        <p14:creationId xmlns:p14="http://schemas.microsoft.com/office/powerpoint/2010/main" val="2175355736"/>
      </p:ext>
    </p:extLst>
  </p:cSld>
  <p:clrMapOvr>
    <a:masterClrMapping/>
  </p:clrMapOvr>
  <mc:AlternateContent xmlns:mc="http://schemas.openxmlformats.org/markup-compatibility/2006" xmlns:p14="http://schemas.microsoft.com/office/powerpoint/2010/main">
    <mc:Choice Requires="p14">
      <p:transition spd="slow" p14:dur="4400" advClick="0" advTm="20000">
        <p14:honeycomb/>
      </p:transition>
    </mc:Choice>
    <mc:Fallback xmlns="">
      <p:transition spd="slow" advClick="0" advTm="20000">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GT" dirty="0" smtClean="0"/>
              <a:t>Mantenimiento de programas.</a:t>
            </a:r>
            <a:endParaRPr lang="es-GT" dirty="0"/>
          </a:p>
        </p:txBody>
      </p:sp>
      <p:sp>
        <p:nvSpPr>
          <p:cNvPr id="3" name="Marcador de contenido 2"/>
          <p:cNvSpPr>
            <a:spLocks noGrp="1"/>
          </p:cNvSpPr>
          <p:nvPr>
            <p:ph sz="half" idx="1"/>
          </p:nvPr>
        </p:nvSpPr>
        <p:spPr/>
        <p:txBody>
          <a:bodyPr>
            <a:normAutofit fontScale="92500" lnSpcReduction="20000"/>
          </a:bodyPr>
          <a:lstStyle/>
          <a:p>
            <a:r>
              <a:rPr lang="es-GT" dirty="0"/>
              <a:t>El </a:t>
            </a:r>
            <a:r>
              <a:rPr lang="es-GT" b="1" dirty="0"/>
              <a:t>mantenimiento programado</a:t>
            </a:r>
            <a:r>
              <a:rPr lang="es-GT" dirty="0"/>
              <a:t>, donde las revisiones se realizan por tiempo, kilometraje, horas de funcionamiento, etc. Así si ponemos por ejemplo un automóvil, y determinamos un mantenimiento programado, la presión de las ruedas se revisa cada tres meses, el aceite del motor se cambia cada 10 000 km, y la correa de distribución cada 90 000 km.</a:t>
            </a:r>
          </a:p>
          <a:p>
            <a:endParaRPr lang="es-GT" dirty="0"/>
          </a:p>
        </p:txBody>
      </p:sp>
      <p:sp>
        <p:nvSpPr>
          <p:cNvPr id="4" name="Marcador de contenido 3"/>
          <p:cNvSpPr>
            <a:spLocks noGrp="1"/>
          </p:cNvSpPr>
          <p:nvPr>
            <p:ph sz="half" idx="2"/>
          </p:nvPr>
        </p:nvSpPr>
        <p:spPr/>
        <p:txBody>
          <a:bodyPr>
            <a:normAutofit fontScale="92500" lnSpcReduction="20000"/>
          </a:bodyPr>
          <a:lstStyle/>
          <a:p>
            <a:r>
              <a:rPr lang="es-GT" dirty="0">
                <a:hlinkClick r:id="rId2" tooltip="Mantenimiento de actualización (aún no redactado)"/>
              </a:rPr>
              <a:t>Mantenimiento de actualización</a:t>
            </a:r>
            <a:r>
              <a:rPr lang="es-GT" dirty="0"/>
              <a:t>: Tiene como propósito compensar la obsolescencia tecnológica o las nuevas exigencias que en el momento de construcción no existían o no fueron tenidas en cuenta pero que en la actualidad sí deben serlo.</a:t>
            </a:r>
          </a:p>
          <a:p>
            <a:endParaRPr lang="es-GT" dirty="0"/>
          </a:p>
        </p:txBody>
      </p:sp>
    </p:spTree>
    <p:extLst>
      <p:ext uri="{BB962C8B-B14F-4D97-AF65-F5344CB8AC3E}">
        <p14:creationId xmlns:p14="http://schemas.microsoft.com/office/powerpoint/2010/main" val="2153834212"/>
      </p:ext>
    </p:extLst>
  </p:cSld>
  <p:clrMapOvr>
    <a:masterClrMapping/>
  </p:clrMapOvr>
  <mc:AlternateContent xmlns:mc="http://schemas.openxmlformats.org/markup-compatibility/2006" xmlns:p14="http://schemas.microsoft.com/office/powerpoint/2010/main">
    <mc:Choice Requires="p14">
      <p:transition spd="slow" p14:dur="4400" advClick="0" advTm="20000">
        <p14:honeycomb/>
      </p:transition>
    </mc:Choice>
    <mc:Fallback xmlns="">
      <p:transition spd="slow" advClick="0" advTm="20000">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GT" dirty="0" smtClean="0"/>
              <a:t>Mantenimiento de software</a:t>
            </a:r>
            <a:endParaRPr lang="es-GT" dirty="0"/>
          </a:p>
        </p:txBody>
      </p:sp>
      <p:sp>
        <p:nvSpPr>
          <p:cNvPr id="3" name="Marcador de contenido 2"/>
          <p:cNvSpPr>
            <a:spLocks noGrp="1"/>
          </p:cNvSpPr>
          <p:nvPr>
            <p:ph sz="half" idx="1"/>
          </p:nvPr>
        </p:nvSpPr>
        <p:spPr/>
        <p:txBody>
          <a:bodyPr>
            <a:normAutofit fontScale="55000" lnSpcReduction="20000"/>
          </a:bodyPr>
          <a:lstStyle/>
          <a:p>
            <a:r>
              <a:rPr lang="es-GT" b="1" dirty="0"/>
              <a:t>Debido </a:t>
            </a:r>
            <a:r>
              <a:rPr lang="es-GT" b="1" dirty="0" smtClean="0"/>
              <a:t>mantenimiento</a:t>
            </a:r>
            <a:endParaRPr lang="es-GT" b="1" dirty="0"/>
          </a:p>
          <a:p>
            <a:r>
              <a:rPr lang="es-GT" dirty="0"/>
              <a:t>Esto es especialmente relevante en industrias como la aeroespacial, instalaciones militares, grandes complejos industriales o navieras. Una de las funciones de este software es la configuración de un conjunto de materiales, haciendo listados de las partes correspondiente a ingeniería y a manufactura y actualizándolas de “entregadas” a “mantenidas” y finalmente a “utilizadas”. Otra función es la planificación de proyectos logísticos, como por ejemplo la identificación de los elementos críticos de una lista que deben ser llevados a cabo (inspección, diagnóstico, localización de piezas y servicio) y el cálculo de tiempos de respuesta.</a:t>
            </a:r>
          </a:p>
          <a:p>
            <a:r>
              <a:rPr lang="es-GT" dirty="0"/>
              <a:t>Otras tareas que este software puede gestionar son:</a:t>
            </a:r>
          </a:p>
          <a:p>
            <a:endParaRPr lang="es-GT" dirty="0"/>
          </a:p>
        </p:txBody>
      </p:sp>
      <p:sp>
        <p:nvSpPr>
          <p:cNvPr id="4" name="Marcador de contenido 3"/>
          <p:cNvSpPr>
            <a:spLocks noGrp="1"/>
          </p:cNvSpPr>
          <p:nvPr>
            <p:ph sz="half" idx="2"/>
          </p:nvPr>
        </p:nvSpPr>
        <p:spPr/>
        <p:txBody>
          <a:bodyPr>
            <a:normAutofit fontScale="55000" lnSpcReduction="20000"/>
          </a:bodyPr>
          <a:lstStyle/>
          <a:p>
            <a:r>
              <a:rPr lang="es-GT" dirty="0"/>
              <a:t>Planificación de proyectos,</a:t>
            </a:r>
          </a:p>
          <a:p>
            <a:r>
              <a:rPr lang="es-GT" dirty="0"/>
              <a:t>Gestión de la ejecución de proyectos</a:t>
            </a:r>
          </a:p>
          <a:p>
            <a:r>
              <a:rPr lang="es-GT" dirty="0"/>
              <a:t>Gestión de activos (partes, herramientas e inventario de equipos)</a:t>
            </a:r>
          </a:p>
          <a:p>
            <a:r>
              <a:rPr lang="es-GT" dirty="0"/>
              <a:t>Gestión del conocimiento en temas como:</a:t>
            </a:r>
          </a:p>
          <a:p>
            <a:pPr lvl="1"/>
            <a:r>
              <a:rPr lang="es-GT" dirty="0"/>
              <a:t>Histórico de mantenimiento</a:t>
            </a:r>
          </a:p>
          <a:p>
            <a:pPr lvl="1"/>
            <a:r>
              <a:rPr lang="es-GT" dirty="0"/>
              <a:t>Número de serie de partes y material</a:t>
            </a:r>
          </a:p>
          <a:p>
            <a:pPr lvl="1"/>
            <a:r>
              <a:rPr lang="es-GT" dirty="0"/>
              <a:t>Datos sobre fiabilidad: tiempo medio entre fallos y tiempo medio entre cambios</a:t>
            </a:r>
          </a:p>
          <a:p>
            <a:pPr lvl="1"/>
            <a:r>
              <a:rPr lang="es-GT" dirty="0"/>
              <a:t>Documentación y mejores prácticas (</a:t>
            </a:r>
            <a:r>
              <a:rPr lang="es-GT" dirty="0" err="1"/>
              <a:t>Best</a:t>
            </a:r>
            <a:r>
              <a:rPr lang="es-GT" dirty="0"/>
              <a:t> </a:t>
            </a:r>
            <a:r>
              <a:rPr lang="es-GT" dirty="0" err="1"/>
              <a:t>Practices</a:t>
            </a:r>
            <a:r>
              <a:rPr lang="es-GT" dirty="0"/>
              <a:t>) sobre mantenimiento</a:t>
            </a:r>
          </a:p>
          <a:p>
            <a:pPr lvl="1"/>
            <a:r>
              <a:rPr lang="es-GT" dirty="0"/>
              <a:t>Documentos sobre garantías</a:t>
            </a:r>
          </a:p>
          <a:p>
            <a:endParaRPr lang="es-GT" dirty="0"/>
          </a:p>
        </p:txBody>
      </p:sp>
    </p:spTree>
    <p:extLst>
      <p:ext uri="{BB962C8B-B14F-4D97-AF65-F5344CB8AC3E}">
        <p14:creationId xmlns:p14="http://schemas.microsoft.com/office/powerpoint/2010/main" val="1687737846"/>
      </p:ext>
    </p:extLst>
  </p:cSld>
  <p:clrMapOvr>
    <a:masterClrMapping/>
  </p:clrMapOvr>
  <mc:AlternateContent xmlns:mc="http://schemas.openxmlformats.org/markup-compatibility/2006" xmlns:p14="http://schemas.microsoft.com/office/powerpoint/2010/main">
    <mc:Choice Requires="p14">
      <p:transition spd="slow" p14:dur="4400" advClick="0" advTm="20000">
        <p14:honeycomb/>
      </p:transition>
    </mc:Choice>
    <mc:Fallback xmlns="">
      <p:transition spd="slow" advClick="0" advTm="20000">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GT" dirty="0" smtClean="0"/>
              <a:t>Mantenimiento de hardware</a:t>
            </a:r>
            <a:endParaRPr lang="es-GT" dirty="0"/>
          </a:p>
        </p:txBody>
      </p:sp>
      <p:sp>
        <p:nvSpPr>
          <p:cNvPr id="3" name="Marcador de texto 2"/>
          <p:cNvSpPr>
            <a:spLocks noGrp="1"/>
          </p:cNvSpPr>
          <p:nvPr>
            <p:ph type="body" idx="1"/>
          </p:nvPr>
        </p:nvSpPr>
        <p:spPr/>
        <p:txBody>
          <a:bodyPr/>
          <a:lstStyle/>
          <a:p>
            <a:r>
              <a:rPr lang="es-GT" dirty="0" smtClean="0"/>
              <a:t>herramientas</a:t>
            </a:r>
            <a:endParaRPr lang="es-GT" dirty="0"/>
          </a:p>
        </p:txBody>
      </p:sp>
      <p:sp>
        <p:nvSpPr>
          <p:cNvPr id="5" name="Marcador de texto 4"/>
          <p:cNvSpPr>
            <a:spLocks noGrp="1"/>
          </p:cNvSpPr>
          <p:nvPr>
            <p:ph type="body" sz="quarter" idx="3"/>
          </p:nvPr>
        </p:nvSpPr>
        <p:spPr/>
        <p:txBody>
          <a:bodyPr/>
          <a:lstStyle/>
          <a:p>
            <a:r>
              <a:rPr lang="es-GT" dirty="0" smtClean="0"/>
              <a:t>¿Por que se realiza?</a:t>
            </a:r>
            <a:endParaRPr lang="es-GT" dirty="0"/>
          </a:p>
        </p:txBody>
      </p:sp>
      <p:sp>
        <p:nvSpPr>
          <p:cNvPr id="6" name="Marcador de texto 5"/>
          <p:cNvSpPr>
            <a:spLocks noGrp="1"/>
          </p:cNvSpPr>
          <p:nvPr>
            <p:ph type="body" sz="half" idx="16"/>
          </p:nvPr>
        </p:nvSpPr>
        <p:spPr/>
        <p:txBody>
          <a:bodyPr/>
          <a:lstStyle/>
          <a:p>
            <a:r>
              <a:rPr lang="es-GT" dirty="0"/>
              <a:t>El Mantenimiento Preventivo para hardware es un tipo de mantenimiento que nos permite tomar acciones para prevenir el deterioro de nuestro PC; lejos de lo que la mayoría de la gente cree, no es sólo una acción de limpieza del polvo, sino una dinámica de métodos y sanas costumbres que ejercitándolas brindan grandes satisfacciones.</a:t>
            </a:r>
          </a:p>
        </p:txBody>
      </p:sp>
      <p:sp>
        <p:nvSpPr>
          <p:cNvPr id="7" name="Marcador de texto 6"/>
          <p:cNvSpPr>
            <a:spLocks noGrp="1"/>
          </p:cNvSpPr>
          <p:nvPr>
            <p:ph type="body" sz="quarter" idx="13"/>
          </p:nvPr>
        </p:nvSpPr>
        <p:spPr/>
        <p:txBody>
          <a:bodyPr/>
          <a:lstStyle/>
          <a:p>
            <a:r>
              <a:rPr lang="es-GT" dirty="0" smtClean="0"/>
              <a:t>Pasos a seguir.</a:t>
            </a:r>
            <a:endParaRPr lang="es-GT" dirty="0"/>
          </a:p>
        </p:txBody>
      </p:sp>
      <p:sp>
        <p:nvSpPr>
          <p:cNvPr id="8" name="Marcador de texto 7"/>
          <p:cNvSpPr>
            <a:spLocks noGrp="1"/>
          </p:cNvSpPr>
          <p:nvPr>
            <p:ph type="body" sz="half" idx="17"/>
          </p:nvPr>
        </p:nvSpPr>
        <p:spPr/>
        <p:txBody>
          <a:bodyPr>
            <a:normAutofit fontScale="92500"/>
          </a:bodyPr>
          <a:lstStyle/>
          <a:p>
            <a:r>
              <a:rPr lang="es-GT" dirty="0"/>
              <a:t>*Nuestras memorias RAM y ROM </a:t>
            </a:r>
            <a:r>
              <a:rPr lang="es-GT" dirty="0" err="1"/>
              <a:t>seran</a:t>
            </a:r>
            <a:r>
              <a:rPr lang="es-GT" dirty="0"/>
              <a:t> </a:t>
            </a:r>
            <a:r>
              <a:rPr lang="es-GT" dirty="0" err="1"/>
              <a:t>sopleteadas</a:t>
            </a:r>
            <a:r>
              <a:rPr lang="es-GT" dirty="0"/>
              <a:t> con el aire y ya terminando alzaremos los seguros para colocarlas de nuevo en su </a:t>
            </a:r>
            <a:r>
              <a:rPr lang="es-GT" dirty="0" smtClean="0"/>
              <a:t>lugar</a:t>
            </a:r>
          </a:p>
          <a:p>
            <a:r>
              <a:rPr lang="es-GT" dirty="0"/>
              <a:t>*Una vez retirada la tapa, desconectaremos todos los cables a la vista</a:t>
            </a:r>
            <a:br>
              <a:rPr lang="es-GT" dirty="0"/>
            </a:br>
            <a:r>
              <a:rPr lang="es-GT" dirty="0"/>
              <a:t>*Retiramos la tarjeta de </a:t>
            </a:r>
            <a:r>
              <a:rPr lang="es-GT" dirty="0" err="1"/>
              <a:t>expansion</a:t>
            </a:r>
            <a:r>
              <a:rPr lang="es-GT" dirty="0"/>
              <a:t/>
            </a:r>
            <a:br>
              <a:rPr lang="es-GT" dirty="0"/>
            </a:br>
            <a:r>
              <a:rPr lang="es-GT" dirty="0"/>
              <a:t>*Continuaremos retirando la memoria RAM y la memoria ROM</a:t>
            </a:r>
          </a:p>
        </p:txBody>
      </p:sp>
      <p:sp>
        <p:nvSpPr>
          <p:cNvPr id="11" name="Marcador de texto 10"/>
          <p:cNvSpPr>
            <a:spLocks noGrp="1"/>
          </p:cNvSpPr>
          <p:nvPr>
            <p:ph type="body" sz="half" idx="15"/>
          </p:nvPr>
        </p:nvSpPr>
        <p:spPr/>
        <p:txBody>
          <a:bodyPr/>
          <a:lstStyle/>
          <a:p>
            <a:r>
              <a:rPr lang="es-GT" dirty="0"/>
              <a:t>*</a:t>
            </a:r>
            <a:r>
              <a:rPr lang="es-GT" dirty="0" err="1"/>
              <a:t>Pulcera</a:t>
            </a:r>
            <a:r>
              <a:rPr lang="es-GT" dirty="0"/>
              <a:t> </a:t>
            </a:r>
            <a:r>
              <a:rPr lang="es-GT" dirty="0" err="1"/>
              <a:t>antiestatica</a:t>
            </a:r>
            <a:r>
              <a:rPr lang="es-GT" dirty="0"/>
              <a:t/>
            </a:r>
            <a:br>
              <a:rPr lang="es-GT" dirty="0"/>
            </a:br>
            <a:r>
              <a:rPr lang="es-GT" dirty="0"/>
              <a:t>*Kit de desarmadores</a:t>
            </a:r>
            <a:br>
              <a:rPr lang="es-GT" dirty="0"/>
            </a:br>
            <a:r>
              <a:rPr lang="es-GT" dirty="0"/>
              <a:t>*Aire comprimido</a:t>
            </a:r>
            <a:br>
              <a:rPr lang="es-GT" dirty="0"/>
            </a:br>
            <a:r>
              <a:rPr lang="es-GT" dirty="0"/>
              <a:t>*Brocha de media pulgada</a:t>
            </a:r>
            <a:br>
              <a:rPr lang="es-GT" dirty="0"/>
            </a:br>
            <a:r>
              <a:rPr lang="es-GT" dirty="0"/>
              <a:t>*</a:t>
            </a:r>
            <a:r>
              <a:rPr lang="es-GT" dirty="0" err="1"/>
              <a:t>Cotonetes</a:t>
            </a:r>
            <a:r>
              <a:rPr lang="es-GT" dirty="0"/>
              <a:t/>
            </a:r>
            <a:br>
              <a:rPr lang="es-GT" dirty="0"/>
            </a:br>
            <a:r>
              <a:rPr lang="es-GT" dirty="0"/>
              <a:t>*Lentes de seguridad.</a:t>
            </a:r>
          </a:p>
        </p:txBody>
      </p:sp>
    </p:spTree>
    <p:extLst>
      <p:ext uri="{BB962C8B-B14F-4D97-AF65-F5344CB8AC3E}">
        <p14:creationId xmlns:p14="http://schemas.microsoft.com/office/powerpoint/2010/main" val="1605214514"/>
      </p:ext>
    </p:extLst>
  </p:cSld>
  <p:clrMapOvr>
    <a:masterClrMapping/>
  </p:clrMapOvr>
  <mc:AlternateContent xmlns:mc="http://schemas.openxmlformats.org/markup-compatibility/2006" xmlns:p14="http://schemas.microsoft.com/office/powerpoint/2010/main">
    <mc:Choice Requires="p14">
      <p:transition spd="slow" p14:dur="4400" advClick="0" advTm="20000">
        <p14:honeycomb/>
      </p:transition>
    </mc:Choice>
    <mc:Fallback xmlns="">
      <p:transition spd="slow" advClick="0" advTm="20000">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p:cNvGraphicFramePr/>
          <p:nvPr>
            <p:extLst>
              <p:ext uri="{D42A27DB-BD31-4B8C-83A1-F6EECF244321}">
                <p14:modId xmlns:p14="http://schemas.microsoft.com/office/powerpoint/2010/main" val="2440031820"/>
              </p:ext>
            </p:extLst>
          </p:nvPr>
        </p:nvGraphicFramePr>
        <p:xfrm>
          <a:off x="1628384" y="719666"/>
          <a:ext cx="9457150" cy="58063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90830877"/>
      </p:ext>
    </p:extLst>
  </p:cSld>
  <p:clrMapOvr>
    <a:masterClrMapping/>
  </p:clrMapOvr>
  <mc:AlternateContent xmlns:mc="http://schemas.openxmlformats.org/markup-compatibility/2006">
    <mc:Choice xmlns:p14="http://schemas.microsoft.com/office/powerpoint/2010/main" Requires="p14">
      <p:transition spd="slow" p14:dur="4400" advClick="0" advTm="20000">
        <p14:honeycomb/>
      </p:transition>
    </mc:Choice>
    <mc:Fallback>
      <p:transition spd="slow" advClick="0" advTm="20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3435" y="0"/>
            <a:ext cx="7505130" cy="6858000"/>
          </a:xfrm>
          <a:prstGeom prst="rect">
            <a:avLst/>
          </a:prstGeom>
        </p:spPr>
      </p:pic>
    </p:spTree>
    <p:extLst>
      <p:ext uri="{BB962C8B-B14F-4D97-AF65-F5344CB8AC3E}">
        <p14:creationId xmlns:p14="http://schemas.microsoft.com/office/powerpoint/2010/main" val="1290887618"/>
      </p:ext>
    </p:extLst>
  </p:cSld>
  <p:clrMapOvr>
    <a:masterClrMapping/>
  </p:clrMapOvr>
  <mc:AlternateContent xmlns:mc="http://schemas.openxmlformats.org/markup-compatibility/2006" xmlns:p14="http://schemas.microsoft.com/office/powerpoint/2010/main">
    <mc:Choice Requires="p14">
      <p:transition spd="slow" p14:dur="4400" advClick="0" advTm="20000">
        <p14:honeycomb/>
      </p:transition>
    </mc:Choice>
    <mc:Fallback xmlns="">
      <p:transition spd="slow" advClick="0" advTm="20000">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GT" dirty="0" smtClean="0"/>
              <a:t>Efectos al no dar mantenimiento</a:t>
            </a:r>
            <a:endParaRPr lang="es-GT" dirty="0"/>
          </a:p>
        </p:txBody>
      </p:sp>
      <p:graphicFrame>
        <p:nvGraphicFramePr>
          <p:cNvPr id="5" name="Marcador de contenido 4"/>
          <p:cNvGraphicFramePr>
            <a:graphicFrameLocks noGrp="1"/>
          </p:cNvGraphicFramePr>
          <p:nvPr>
            <p:ph sz="half" idx="1"/>
            <p:extLst>
              <p:ext uri="{D42A27DB-BD31-4B8C-83A1-F6EECF244321}">
                <p14:modId xmlns:p14="http://schemas.microsoft.com/office/powerpoint/2010/main" val="4113068819"/>
              </p:ext>
            </p:extLst>
          </p:nvPr>
        </p:nvGraphicFramePr>
        <p:xfrm>
          <a:off x="1141413" y="1655129"/>
          <a:ext cx="9252267" cy="5528341"/>
        </p:xfrm>
        <a:graphic>
          <a:graphicData uri="http://schemas.openxmlformats.org/drawingml/2006/table">
            <a:tbl>
              <a:tblPr firstRow="1" bandRow="1">
                <a:tableStyleId>{5C22544A-7EE6-4342-B048-85BDC9FD1C3A}</a:tableStyleId>
              </a:tblPr>
              <a:tblGrid>
                <a:gridCol w="3084089"/>
                <a:gridCol w="3084089"/>
                <a:gridCol w="3084089"/>
              </a:tblGrid>
              <a:tr h="348456">
                <a:tc>
                  <a:txBody>
                    <a:bodyPr/>
                    <a:lstStyle/>
                    <a:p>
                      <a:r>
                        <a:rPr lang="es-GT" dirty="0" smtClean="0"/>
                        <a:t>mantenimiento</a:t>
                      </a:r>
                      <a:endParaRPr lang="es-GT" dirty="0"/>
                    </a:p>
                  </a:txBody>
                  <a:tcPr/>
                </a:tc>
                <a:tc>
                  <a:txBody>
                    <a:bodyPr/>
                    <a:lstStyle/>
                    <a:p>
                      <a:r>
                        <a:rPr lang="es-GT" dirty="0" smtClean="0"/>
                        <a:t>Lo</a:t>
                      </a:r>
                      <a:r>
                        <a:rPr lang="es-GT" baseline="0" dirty="0" smtClean="0"/>
                        <a:t> bueno</a:t>
                      </a:r>
                      <a:endParaRPr lang="es-GT" dirty="0"/>
                    </a:p>
                  </a:txBody>
                  <a:tcPr/>
                </a:tc>
                <a:tc>
                  <a:txBody>
                    <a:bodyPr/>
                    <a:lstStyle/>
                    <a:p>
                      <a:r>
                        <a:rPr lang="es-GT" dirty="0" smtClean="0"/>
                        <a:t>Efecto</a:t>
                      </a:r>
                      <a:r>
                        <a:rPr lang="es-GT" baseline="0" dirty="0" smtClean="0"/>
                        <a:t> al no realizarlo</a:t>
                      </a:r>
                      <a:endParaRPr lang="es-GT" dirty="0"/>
                    </a:p>
                  </a:txBody>
                  <a:tcPr/>
                </a:tc>
              </a:tr>
              <a:tr h="796224">
                <a:tc>
                  <a:txBody>
                    <a:bodyPr/>
                    <a:lstStyle/>
                    <a:p>
                      <a:r>
                        <a:rPr lang="es-GT" dirty="0" smtClean="0"/>
                        <a:t>Mantenimiento del hardware</a:t>
                      </a:r>
                      <a:endParaRPr lang="es-GT" dirty="0"/>
                    </a:p>
                  </a:txBody>
                  <a:tcPr/>
                </a:tc>
                <a:tc>
                  <a:txBody>
                    <a:bodyPr/>
                    <a:lstStyle/>
                    <a:p>
                      <a:r>
                        <a:rPr lang="es-GT" dirty="0" smtClean="0"/>
                        <a:t>Menos</a:t>
                      </a:r>
                      <a:r>
                        <a:rPr lang="es-GT" baseline="0" dirty="0" smtClean="0"/>
                        <a:t> fallas en el cableado, larga duración de la pc.</a:t>
                      </a:r>
                      <a:endParaRPr lang="es-GT" dirty="0"/>
                    </a:p>
                  </a:txBody>
                  <a:tcPr/>
                </a:tc>
                <a:tc>
                  <a:txBody>
                    <a:bodyPr/>
                    <a:lstStyle/>
                    <a:p>
                      <a:r>
                        <a:rPr lang="es-GT" dirty="0" smtClean="0"/>
                        <a:t>Las teclas no responde,</a:t>
                      </a:r>
                      <a:r>
                        <a:rPr lang="es-GT" baseline="0" dirty="0" smtClean="0"/>
                        <a:t> los cables pierden contacto con el polvo, desgaste del mouse.</a:t>
                      </a:r>
                      <a:endParaRPr lang="es-GT" dirty="0"/>
                    </a:p>
                  </a:txBody>
                  <a:tcPr/>
                </a:tc>
              </a:tr>
              <a:tr h="1990559">
                <a:tc>
                  <a:txBody>
                    <a:bodyPr/>
                    <a:lstStyle/>
                    <a:p>
                      <a:r>
                        <a:rPr lang="es-GT" dirty="0" smtClean="0"/>
                        <a:t>Mantenimiento</a:t>
                      </a:r>
                      <a:r>
                        <a:rPr lang="es-GT" baseline="0" dirty="0" smtClean="0"/>
                        <a:t> del software</a:t>
                      </a:r>
                      <a:endParaRPr lang="es-GT" dirty="0"/>
                    </a:p>
                  </a:txBody>
                  <a:tcPr/>
                </a:tc>
                <a:tc>
                  <a:txBody>
                    <a:bodyPr/>
                    <a:lstStyle/>
                    <a:p>
                      <a:r>
                        <a:rPr lang="es-GT" dirty="0" smtClean="0"/>
                        <a:t>La</a:t>
                      </a:r>
                      <a:r>
                        <a:rPr lang="es-GT" baseline="0" dirty="0" smtClean="0"/>
                        <a:t> maquina esta actualizada, y tiene un mejor rendimiento.</a:t>
                      </a:r>
                    </a:p>
                    <a:p>
                      <a:r>
                        <a:rPr lang="es-GT" baseline="0" dirty="0" smtClean="0"/>
                        <a:t>Esta protegida ante virus o malware</a:t>
                      </a:r>
                      <a:endParaRPr lang="es-GT" dirty="0"/>
                    </a:p>
                  </a:txBody>
                  <a:tcPr/>
                </a:tc>
                <a:tc>
                  <a:txBody>
                    <a:bodyPr/>
                    <a:lstStyle/>
                    <a:p>
                      <a:r>
                        <a:rPr lang="es-GT" dirty="0" smtClean="0"/>
                        <a:t>Los programas se</a:t>
                      </a:r>
                      <a:r>
                        <a:rPr lang="es-GT" baseline="0" dirty="0" smtClean="0"/>
                        <a:t> traban, la maquina se satura y pierde los archivos o no puede trabajar en ellos. La maquina queda expuesta a virus, y perdida de archivos. Puede infectar o ser infectada con </a:t>
                      </a:r>
                      <a:r>
                        <a:rPr lang="es-GT" baseline="0" dirty="0" err="1" smtClean="0"/>
                        <a:t>usb</a:t>
                      </a:r>
                      <a:r>
                        <a:rPr lang="es-GT" baseline="0" dirty="0" smtClean="0"/>
                        <a:t> o dispositivos de almacenamiento.</a:t>
                      </a:r>
                      <a:endParaRPr lang="es-GT" dirty="0"/>
                    </a:p>
                  </a:txBody>
                  <a:tcPr/>
                </a:tc>
              </a:tr>
              <a:tr h="1035091">
                <a:tc>
                  <a:txBody>
                    <a:bodyPr/>
                    <a:lstStyle/>
                    <a:p>
                      <a:r>
                        <a:rPr lang="es-GT" dirty="0" smtClean="0"/>
                        <a:t>Mantenimiento de programas.</a:t>
                      </a:r>
                      <a:endParaRPr lang="es-GT" dirty="0"/>
                    </a:p>
                  </a:txBody>
                  <a:tcPr/>
                </a:tc>
                <a:tc>
                  <a:txBody>
                    <a:bodyPr/>
                    <a:lstStyle/>
                    <a:p>
                      <a:r>
                        <a:rPr lang="es-GT" dirty="0" smtClean="0"/>
                        <a:t>Se tiene mejor</a:t>
                      </a:r>
                      <a:r>
                        <a:rPr lang="es-GT" baseline="0" dirty="0" smtClean="0"/>
                        <a:t> resultado al actualizarlos, o renovar las licencias.</a:t>
                      </a:r>
                      <a:endParaRPr lang="es-GT" dirty="0"/>
                    </a:p>
                  </a:txBody>
                  <a:tcPr/>
                </a:tc>
                <a:tc>
                  <a:txBody>
                    <a:bodyPr/>
                    <a:lstStyle/>
                    <a:p>
                      <a:r>
                        <a:rPr lang="es-GT" dirty="0" smtClean="0"/>
                        <a:t>No tienen la misma capacidad de almacenaje, la información</a:t>
                      </a:r>
                      <a:r>
                        <a:rPr lang="es-GT" baseline="0" dirty="0" smtClean="0"/>
                        <a:t> no siempre se podrá abrir si el programa no esta actualizado.</a:t>
                      </a:r>
                      <a:endParaRPr lang="es-GT" dirty="0"/>
                    </a:p>
                  </a:txBody>
                  <a:tcPr/>
                </a:tc>
              </a:tr>
              <a:tr h="773461">
                <a:tc gridSpan="3">
                  <a:txBody>
                    <a:bodyPr/>
                    <a:lstStyle/>
                    <a:p>
                      <a:endParaRPr lang="es-GT" dirty="0"/>
                    </a:p>
                  </a:txBody>
                  <a:tcPr/>
                </a:tc>
                <a:tc hMerge="1">
                  <a:txBody>
                    <a:bodyPr/>
                    <a:lstStyle/>
                    <a:p>
                      <a:endParaRPr lang="es-GT" dirty="0"/>
                    </a:p>
                  </a:txBody>
                  <a:tcPr/>
                </a:tc>
                <a:tc hMerge="1">
                  <a:txBody>
                    <a:bodyPr/>
                    <a:lstStyle/>
                    <a:p>
                      <a:endParaRPr lang="es-GT" dirty="0"/>
                    </a:p>
                  </a:txBody>
                  <a:tcPr/>
                </a:tc>
              </a:tr>
            </a:tbl>
          </a:graphicData>
        </a:graphic>
      </p:graphicFrame>
    </p:spTree>
    <p:extLst>
      <p:ext uri="{BB962C8B-B14F-4D97-AF65-F5344CB8AC3E}">
        <p14:creationId xmlns:p14="http://schemas.microsoft.com/office/powerpoint/2010/main" val="2304357789"/>
      </p:ext>
    </p:extLst>
  </p:cSld>
  <p:clrMapOvr>
    <a:masterClrMapping/>
  </p:clrMapOvr>
  <mc:AlternateContent xmlns:mc="http://schemas.openxmlformats.org/markup-compatibility/2006" xmlns:p14="http://schemas.microsoft.com/office/powerpoint/2010/main">
    <mc:Choice Requires="p14">
      <p:transition spd="slow" p14:dur="4400" advClick="0" advTm="20000">
        <p14:honeycomb/>
      </p:transition>
    </mc:Choice>
    <mc:Fallback xmlns="">
      <p:transition spd="slow" advClick="0" advTm="20000">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GT" dirty="0" smtClean="0"/>
              <a:t>Porcentaje </a:t>
            </a:r>
            <a:r>
              <a:rPr lang="es-GT" dirty="0" smtClean="0"/>
              <a:t>de duración de una pc en mantenimiento constante.</a:t>
            </a:r>
            <a:endParaRPr lang="es-GT" dirty="0"/>
          </a:p>
        </p:txBody>
      </p:sp>
      <p:pic>
        <p:nvPicPr>
          <p:cNvPr id="5" name="Marcador de contenido 4"/>
          <p:cNvPicPr>
            <a:picLocks noGrp="1" noChangeAspect="1"/>
          </p:cNvPicPr>
          <p:nvPr>
            <p:ph sz="half" idx="1"/>
          </p:nvPr>
        </p:nvPicPr>
        <p:blipFill>
          <a:blip r:embed="rId2"/>
          <a:stretch>
            <a:fillRect/>
          </a:stretch>
        </p:blipFill>
        <p:spPr>
          <a:xfrm>
            <a:off x="1141413" y="2145677"/>
            <a:ext cx="5427785" cy="3749332"/>
          </a:xfrm>
          <a:prstGeom prst="rect">
            <a:avLst/>
          </a:prstGeom>
        </p:spPr>
      </p:pic>
      <p:pic>
        <p:nvPicPr>
          <p:cNvPr id="6" name="Marcador de contenido 5"/>
          <p:cNvPicPr>
            <a:picLocks noGrp="1" noChangeAspect="1"/>
          </p:cNvPicPr>
          <p:nvPr>
            <p:ph sz="half" idx="2"/>
          </p:nvPr>
        </p:nvPicPr>
        <p:blipFill>
          <a:blip r:embed="rId3"/>
          <a:stretch>
            <a:fillRect/>
          </a:stretch>
        </p:blipFill>
        <p:spPr>
          <a:xfrm>
            <a:off x="6680994" y="2696369"/>
            <a:ext cx="3857625" cy="2647950"/>
          </a:xfrm>
          <a:prstGeom prst="rect">
            <a:avLst/>
          </a:prstGeom>
        </p:spPr>
      </p:pic>
    </p:spTree>
    <p:extLst>
      <p:ext uri="{BB962C8B-B14F-4D97-AF65-F5344CB8AC3E}">
        <p14:creationId xmlns:p14="http://schemas.microsoft.com/office/powerpoint/2010/main" val="2828753520"/>
      </p:ext>
    </p:extLst>
  </p:cSld>
  <p:clrMapOvr>
    <a:masterClrMapping/>
  </p:clrMapOvr>
  <mc:AlternateContent xmlns:mc="http://schemas.openxmlformats.org/markup-compatibility/2006" xmlns:p14="http://schemas.microsoft.com/office/powerpoint/2010/main">
    <mc:Choice Requires="p14">
      <p:transition spd="slow" p14:dur="4400" advClick="0" advTm="20000">
        <p14:honeycomb/>
      </p:transition>
    </mc:Choice>
    <mc:Fallback xmlns="">
      <p:transition spd="slow" advClick="0" advTm="20000">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GT" b="1" cap="none"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Área de informática</a:t>
            </a:r>
            <a:r>
              <a:rPr lang="es-GT" dirty="0" smtClean="0"/>
              <a:t>.</a:t>
            </a:r>
            <a:endParaRPr lang="es-GT" dirty="0"/>
          </a:p>
        </p:txBody>
      </p:sp>
      <p:sp>
        <p:nvSpPr>
          <p:cNvPr id="3" name="Subtítulo 2"/>
          <p:cNvSpPr>
            <a:spLocks noGrp="1"/>
          </p:cNvSpPr>
          <p:nvPr>
            <p:ph type="subTitle" idx="1"/>
          </p:nvPr>
        </p:nvSpPr>
        <p:spPr/>
        <p:txBody>
          <a:bodyPr/>
          <a:lstStyle/>
          <a:p>
            <a:r>
              <a:rPr lang="es-GT" dirty="0" smtClean="0"/>
              <a:t>capacitación</a:t>
            </a:r>
            <a:endParaRPr lang="es-GT" dirty="0"/>
          </a:p>
        </p:txBody>
      </p:sp>
    </p:spTree>
    <p:extLst>
      <p:ext uri="{BB962C8B-B14F-4D97-AF65-F5344CB8AC3E}">
        <p14:creationId xmlns:p14="http://schemas.microsoft.com/office/powerpoint/2010/main" val="4214253199"/>
      </p:ext>
    </p:extLst>
  </p:cSld>
  <p:clrMapOvr>
    <a:masterClrMapping/>
  </p:clrMapOvr>
  <mc:AlternateContent xmlns:mc="http://schemas.openxmlformats.org/markup-compatibility/2006" xmlns:p14="http://schemas.microsoft.com/office/powerpoint/2010/main">
    <mc:Choice Requires="p14">
      <p:transition spd="slow" p14:dur="4400" advClick="0" advTm="20000">
        <p14:honeycomb/>
      </p:transition>
    </mc:Choice>
    <mc:Fallback xmlns="">
      <p:transition spd="slow" advClick="0" advTm="200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Gráfico 6"/>
          <p:cNvGraphicFramePr/>
          <p:nvPr>
            <p:extLst>
              <p:ext uri="{D42A27DB-BD31-4B8C-83A1-F6EECF244321}">
                <p14:modId xmlns:p14="http://schemas.microsoft.com/office/powerpoint/2010/main" val="4191616015"/>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846948714"/>
      </p:ext>
    </p:extLst>
  </p:cSld>
  <p:clrMapOvr>
    <a:masterClrMapping/>
  </p:clrMapOvr>
  <mc:AlternateContent xmlns:mc="http://schemas.openxmlformats.org/markup-compatibility/2006">
    <mc:Choice xmlns:p14="http://schemas.microsoft.com/office/powerpoint/2010/main" Requires="p14">
      <p:transition spd="slow" p14:dur="4400" advClick="0" advTm="20000">
        <p14:honeycomb/>
      </p:transition>
    </mc:Choice>
    <mc:Fallback>
      <p:transition spd="slow" advClick="0" advTm="2000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GT" dirty="0" smtClean="0"/>
              <a:t>Anti virus.</a:t>
            </a:r>
            <a:endParaRPr lang="es-GT" dirty="0"/>
          </a:p>
        </p:txBody>
      </p:sp>
      <p:sp>
        <p:nvSpPr>
          <p:cNvPr id="3" name="Marcador de contenido 2"/>
          <p:cNvSpPr>
            <a:spLocks noGrp="1"/>
          </p:cNvSpPr>
          <p:nvPr>
            <p:ph sz="half" idx="1"/>
          </p:nvPr>
        </p:nvSpPr>
        <p:spPr/>
        <p:txBody>
          <a:bodyPr>
            <a:normAutofit fontScale="92500"/>
          </a:bodyPr>
          <a:lstStyle/>
          <a:p>
            <a:r>
              <a:rPr lang="es-GT" dirty="0"/>
              <a:t>Un </a:t>
            </a:r>
            <a:r>
              <a:rPr lang="es-GT" b="1" dirty="0"/>
              <a:t>antivirus</a:t>
            </a:r>
            <a:r>
              <a:rPr lang="es-GT" dirty="0"/>
              <a:t> es un programa de seguridad que se instala en la </a:t>
            </a:r>
            <a:r>
              <a:rPr lang="es-GT" b="1" dirty="0"/>
              <a:t>computadora</a:t>
            </a:r>
            <a:r>
              <a:rPr lang="es-GT" dirty="0"/>
              <a:t> o dispositivo móvil para protegerlo de infecciones por malware. El término “malware” es una frase utilizada para cualquier tipo de software malintencionado, como virus, gusanos, troyanos o spyware.</a:t>
            </a:r>
          </a:p>
        </p:txBody>
      </p:sp>
      <p:pic>
        <p:nvPicPr>
          <p:cNvPr id="5" name="Marcador de contenido 4"/>
          <p:cNvPicPr>
            <a:picLocks noGrp="1" noChangeAspect="1"/>
          </p:cNvPicPr>
          <p:nvPr>
            <p:ph sz="half" idx="2"/>
          </p:nvPr>
        </p:nvPicPr>
        <p:blipFill>
          <a:blip r:embed="rId2"/>
          <a:stretch>
            <a:fillRect/>
          </a:stretch>
        </p:blipFill>
        <p:spPr>
          <a:xfrm>
            <a:off x="6172200" y="2576177"/>
            <a:ext cx="4875213" cy="2888333"/>
          </a:xfrm>
          <a:prstGeom prst="rect">
            <a:avLst/>
          </a:prstGeom>
        </p:spPr>
      </p:pic>
    </p:spTree>
    <p:extLst>
      <p:ext uri="{BB962C8B-B14F-4D97-AF65-F5344CB8AC3E}">
        <p14:creationId xmlns:p14="http://schemas.microsoft.com/office/powerpoint/2010/main" val="2787549949"/>
      </p:ext>
    </p:extLst>
  </p:cSld>
  <p:clrMapOvr>
    <a:masterClrMapping/>
  </p:clrMapOvr>
  <mc:AlternateContent xmlns:mc="http://schemas.openxmlformats.org/markup-compatibility/2006" xmlns:p14="http://schemas.microsoft.com/office/powerpoint/2010/main">
    <mc:Choice Requires="p14">
      <p:transition spd="slow" p14:dur="4400" advClick="0" advTm="20000">
        <p14:honeycomb/>
      </p:transition>
    </mc:Choice>
    <mc:Fallback xmlns="">
      <p:transition spd="slow" advClick="0" advTm="20000">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GT" dirty="0" smtClean="0"/>
              <a:t>Conclusión personal.</a:t>
            </a:r>
            <a:endParaRPr lang="es-GT" dirty="0"/>
          </a:p>
        </p:txBody>
      </p:sp>
      <p:sp>
        <p:nvSpPr>
          <p:cNvPr id="3" name="Rectángulo 2"/>
          <p:cNvSpPr/>
          <p:nvPr/>
        </p:nvSpPr>
        <p:spPr>
          <a:xfrm>
            <a:off x="1676400" y="2362200"/>
            <a:ext cx="7528560" cy="300228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GT" dirty="0" smtClean="0"/>
              <a:t>Lo que aprendí de esta investigación es la complejidad de crear una maquina que hoy conocemos como computadora, el uso y mantenimiento que debe darse para prolongar el tiempo de uso, y el lenguaje en el que las maquinas y poder </a:t>
            </a:r>
            <a:r>
              <a:rPr lang="es-GT" smtClean="0"/>
              <a:t>darle instrucciones.</a:t>
            </a:r>
            <a:endParaRPr lang="es-GT" dirty="0"/>
          </a:p>
        </p:txBody>
      </p:sp>
      <p:sp>
        <p:nvSpPr>
          <p:cNvPr id="4" name="CuadroTexto 3"/>
          <p:cNvSpPr txBox="1"/>
          <p:nvPr/>
        </p:nvSpPr>
        <p:spPr>
          <a:xfrm>
            <a:off x="1767840" y="2636520"/>
            <a:ext cx="45719" cy="369332"/>
          </a:xfrm>
          <a:prstGeom prst="rect">
            <a:avLst/>
          </a:prstGeom>
          <a:noFill/>
        </p:spPr>
        <p:txBody>
          <a:bodyPr wrap="square" rtlCol="0">
            <a:spAutoFit/>
          </a:bodyPr>
          <a:lstStyle/>
          <a:p>
            <a:endParaRPr lang="es-GT" dirty="0"/>
          </a:p>
        </p:txBody>
      </p:sp>
    </p:spTree>
    <p:extLst>
      <p:ext uri="{BB962C8B-B14F-4D97-AF65-F5344CB8AC3E}">
        <p14:creationId xmlns:p14="http://schemas.microsoft.com/office/powerpoint/2010/main" val="3246927694"/>
      </p:ext>
    </p:extLst>
  </p:cSld>
  <p:clrMapOvr>
    <a:masterClrMapping/>
  </p:clrMapOvr>
  <mc:AlternateContent xmlns:mc="http://schemas.openxmlformats.org/markup-compatibility/2006" xmlns:p14="http://schemas.microsoft.com/office/powerpoint/2010/main">
    <mc:Choice Requires="p14">
      <p:transition spd="slow" p14:dur="4400" advClick="0" advTm="20000">
        <p14:honeycomb/>
      </p:transition>
    </mc:Choice>
    <mc:Fallback xmlns="">
      <p:transition spd="slow" advClick="0" advTm="2000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GT" b="1" cap="none"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Historia de la computadora.</a:t>
            </a:r>
            <a:br>
              <a:rPr lang="es-GT" b="1" cap="none"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br>
            <a:endParaRPr lang="es-GT" dirty="0"/>
          </a:p>
        </p:txBody>
      </p:sp>
      <p:sp>
        <p:nvSpPr>
          <p:cNvPr id="3" name="Marcador de contenido 2"/>
          <p:cNvSpPr>
            <a:spLocks noGrp="1"/>
          </p:cNvSpPr>
          <p:nvPr>
            <p:ph idx="1"/>
          </p:nvPr>
        </p:nvSpPr>
        <p:spPr/>
        <p:txBody>
          <a:bodyPr/>
          <a:lstStyle/>
          <a:p>
            <a:pPr algn="ctr"/>
            <a:r>
              <a:rPr lang="es-GT" b="1" spc="50" dirty="0">
                <a:ln w="0"/>
                <a:solidFill>
                  <a:schemeClr val="bg2"/>
                </a:solidFill>
                <a:effectLst>
                  <a:innerShdw blurRad="63500" dist="50800" dir="13500000">
                    <a:srgbClr val="000000">
                      <a:alpha val="50000"/>
                    </a:srgbClr>
                  </a:innerShdw>
                </a:effectLst>
              </a:rPr>
              <a:t>Todo comenzó con máquinas destinadas a manejar números, es así como nos remitimos a el Ábaco, inventado por los babilonios allá por el año 1000 A.C.. Utilizado sobre todo por los chinos para la realización de operaciones sencillas, esta formado por una tablilla con una serie de cuentas que sirven para efectuar sumas y restas.</a:t>
            </a:r>
          </a:p>
        </p:txBody>
      </p:sp>
    </p:spTree>
    <p:extLst>
      <p:ext uri="{BB962C8B-B14F-4D97-AF65-F5344CB8AC3E}">
        <p14:creationId xmlns:p14="http://schemas.microsoft.com/office/powerpoint/2010/main" val="1793644465"/>
      </p:ext>
    </p:extLst>
  </p:cSld>
  <p:clrMapOvr>
    <a:masterClrMapping/>
  </p:clrMapOvr>
  <mc:AlternateContent xmlns:mc="http://schemas.openxmlformats.org/markup-compatibility/2006" xmlns:p14="http://schemas.microsoft.com/office/powerpoint/2010/main">
    <mc:Choice Requires="p14">
      <p:transition spd="slow" p14:dur="4400" advClick="0" advTm="20000">
        <p14:honeycomb/>
      </p:transition>
    </mc:Choice>
    <mc:Fallback xmlns="">
      <p:transition spd="slow" advClick="0" advTm="20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GT" b="1" cap="none"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La primera computadora</a:t>
            </a:r>
            <a:endParaRPr lang="es-GT" dirty="0"/>
          </a:p>
        </p:txBody>
      </p:sp>
      <p:sp>
        <p:nvSpPr>
          <p:cNvPr id="3" name="Marcador de contenido 2"/>
          <p:cNvSpPr>
            <a:spLocks noGrp="1"/>
          </p:cNvSpPr>
          <p:nvPr>
            <p:ph sz="half" idx="1"/>
          </p:nvPr>
        </p:nvSpPr>
        <p:spPr/>
        <p:txBody>
          <a:bodyPr>
            <a:normAutofit fontScale="62500" lnSpcReduction="20000"/>
          </a:bodyPr>
          <a:lstStyle/>
          <a:p>
            <a:r>
              <a:rPr lang="es-GT" dirty="0"/>
              <a:t>Fue en 1830, cuando se establecieron los principios de funcionamiento de las modernas computadoras. Su paternidad se debe al matemático ingles </a:t>
            </a:r>
            <a:r>
              <a:rPr lang="es-GT" b="1" dirty="0"/>
              <a:t>Charles Babbage</a:t>
            </a:r>
            <a:r>
              <a:rPr lang="es-GT" dirty="0"/>
              <a:t>, quien tras lanzar en 1822 la denominada </a:t>
            </a:r>
            <a:r>
              <a:rPr lang="es-GT" b="1" dirty="0"/>
              <a:t>maquina diferencial</a:t>
            </a:r>
            <a:r>
              <a:rPr lang="es-GT" dirty="0"/>
              <a:t>– con nada menos que 96 ruedas dentadas y 24 ejes, se lanzo en pos de su proyecto mas relevante</a:t>
            </a:r>
            <a:r>
              <a:rPr lang="es-GT" dirty="0" smtClean="0"/>
              <a:t>: la</a:t>
            </a:r>
            <a:r>
              <a:rPr lang="es-GT" dirty="0"/>
              <a:t> </a:t>
            </a:r>
            <a:r>
              <a:rPr lang="es-GT" b="1" dirty="0"/>
              <a:t>máquina analítica</a:t>
            </a:r>
            <a:r>
              <a:rPr lang="es-GT" dirty="0"/>
              <a:t>(1833</a:t>
            </a:r>
            <a:r>
              <a:rPr lang="es-GT" dirty="0" smtClean="0"/>
              <a:t>).</a:t>
            </a:r>
          </a:p>
          <a:p>
            <a:r>
              <a:rPr lang="es-GT" dirty="0"/>
              <a:t>En 1944 se construyó en la Universidad de Harvard, la Mark I, diseñada por un equipo encabezado por Howard H. </a:t>
            </a:r>
            <a:r>
              <a:rPr lang="es-GT" dirty="0" err="1"/>
              <a:t>Aiken</a:t>
            </a:r>
            <a:r>
              <a:rPr lang="es-GT" dirty="0"/>
              <a:t>. Esta máquina no está considerada como computadora electrónica debido a que no era de propósito general y su funcionamiento estaba basado en dispositivos electromecánicos llamados relevadores.</a:t>
            </a:r>
          </a:p>
          <a:p>
            <a:endParaRPr lang="es-GT" dirty="0"/>
          </a:p>
        </p:txBody>
      </p:sp>
      <p:sp>
        <p:nvSpPr>
          <p:cNvPr id="5" name="Rectángulo 4"/>
          <p:cNvSpPr/>
          <p:nvPr/>
        </p:nvSpPr>
        <p:spPr>
          <a:xfrm>
            <a:off x="5913899" y="2967335"/>
            <a:ext cx="364202" cy="923330"/>
          </a:xfrm>
          <a:prstGeom prst="rect">
            <a:avLst/>
          </a:prstGeom>
          <a:noFill/>
        </p:spPr>
        <p:txBody>
          <a:bodyPr wrap="none" lIns="91440" tIns="45720" rIns="91440" bIns="45720">
            <a:spAutoFit/>
          </a:bodyPr>
          <a:lstStyle/>
          <a:p>
            <a:pPr algn="ctr"/>
            <a:r>
              <a:rPr lang="es-GT" sz="5400" b="1" cap="none" spc="0"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t>
            </a:r>
            <a:endParaRPr lang="es-GT"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1028" name="Picture 4" descr="Resultado de imagen para maquina diferencial de babbage"/>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411156" y="1890917"/>
            <a:ext cx="2304442" cy="264745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1" name="Picture 2" descr="Resultado de imagen para la primera computadora"/>
          <p:cNvPicPr>
            <a:picLocks noChangeAspect="1" noChangeArrowheads="1"/>
          </p:cNvPicPr>
          <p:nvPr/>
        </p:nvPicPr>
        <p:blipFill>
          <a:blip r:embed="rId3">
            <a:extLst>
              <a:ext uri="{28A0092B-C50C-407E-A947-70E740481C1C}">
                <a14:useLocalDpi xmlns:a14="http://schemas.microsoft.com/office/drawing/2010/main" val="0"/>
              </a:ext>
            </a:extLst>
          </a:blip>
          <a:srcRect l="23080" r="23080"/>
          <a:stretch>
            <a:fillRect/>
          </a:stretch>
        </p:blipFill>
        <p:spPr bwMode="auto">
          <a:xfrm>
            <a:off x="8715598" y="3349301"/>
            <a:ext cx="2169522" cy="244189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7917456"/>
      </p:ext>
    </p:extLst>
  </p:cSld>
  <p:clrMapOvr>
    <a:masterClrMapping/>
  </p:clrMapOvr>
  <mc:AlternateContent xmlns:mc="http://schemas.openxmlformats.org/markup-compatibility/2006" xmlns:p14="http://schemas.microsoft.com/office/powerpoint/2010/main">
    <mc:Choice Requires="p14">
      <p:transition spd="slow" p14:dur="4400" advClick="0" advTm="20000">
        <p14:honeycomb/>
      </p:transition>
    </mc:Choice>
    <mc:Fallback xmlns="">
      <p:transition spd="slow" advClick="0" advTm="20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GT" b="1" dirty="0"/>
              <a:t>Primera Generación</a:t>
            </a:r>
            <a:endParaRPr lang="es-GT" b="1" cap="none"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4" name="Marcador de texto 3"/>
          <p:cNvSpPr>
            <a:spLocks noGrp="1"/>
          </p:cNvSpPr>
          <p:nvPr>
            <p:ph type="body" sz="half" idx="2"/>
          </p:nvPr>
        </p:nvSpPr>
        <p:spPr/>
        <p:style>
          <a:lnRef idx="0">
            <a:scrgbClr r="0" g="0" b="0"/>
          </a:lnRef>
          <a:fillRef idx="1002">
            <a:schemeClr val="dk2"/>
          </a:fillRef>
          <a:effectRef idx="0">
            <a:scrgbClr r="0" g="0" b="0"/>
          </a:effectRef>
          <a:fontRef idx="major"/>
        </p:style>
        <p:txBody>
          <a:bodyPr/>
          <a:lstStyle/>
          <a:p>
            <a:r>
              <a:rPr lang="es-GT" dirty="0"/>
              <a:t>En esta generación había un gran desconocimiento de las capacidades de las computadoras, puesto que se realizó un estudio en esta época que determinó que con veinte computadoras se saturaría el mercado de los Estados Unidos en el campo de procesamiento de datos.</a:t>
            </a:r>
          </a:p>
          <a:p>
            <a:r>
              <a:rPr lang="es-GT" dirty="0"/>
              <a:t>Esta generación abarco la década de los cincuenta.</a:t>
            </a:r>
          </a:p>
          <a:p>
            <a:r>
              <a:rPr lang="es-GT" dirty="0"/>
              <a:t>Estas máquinas estaban construidas por medio de tubos de vacío.</a:t>
            </a:r>
          </a:p>
          <a:p>
            <a:r>
              <a:rPr lang="es-GT" dirty="0"/>
              <a:t>Eran programadas en lenguaje de máquina.</a:t>
            </a:r>
          </a:p>
          <a:p>
            <a:endParaRPr lang="es-GT" dirty="0"/>
          </a:p>
        </p:txBody>
      </p:sp>
      <p:pic>
        <p:nvPicPr>
          <p:cNvPr id="9" name="Marcador de posición de imagen 8"/>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6714" r="9830"/>
          <a:stretch/>
        </p:blipFill>
        <p:spPr>
          <a:xfrm>
            <a:off x="6964471" y="985382"/>
            <a:ext cx="4697261" cy="5181599"/>
          </a:xfrm>
        </p:spPr>
      </p:pic>
    </p:spTree>
    <p:extLst>
      <p:ext uri="{BB962C8B-B14F-4D97-AF65-F5344CB8AC3E}">
        <p14:creationId xmlns:p14="http://schemas.microsoft.com/office/powerpoint/2010/main" val="4219429233"/>
      </p:ext>
    </p:extLst>
  </p:cSld>
  <p:clrMapOvr>
    <a:masterClrMapping/>
  </p:clrMapOvr>
  <mc:AlternateContent xmlns:mc="http://schemas.openxmlformats.org/markup-compatibility/2006" xmlns:p14="http://schemas.microsoft.com/office/powerpoint/2010/main">
    <mc:Choice Requires="p14">
      <p:transition spd="slow" p14:dur="4400" advClick="0" advTm="20000">
        <p14:honeycomb/>
      </p:transition>
    </mc:Choice>
    <mc:Fallback xmlns="">
      <p:transition spd="slow" advClick="0" advTm="20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cap="none"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Segunda generación</a:t>
            </a:r>
            <a:br>
              <a:rPr lang="es-ES" b="1" cap="none"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br>
            <a:endParaRPr lang="es-GT" dirty="0"/>
          </a:p>
        </p:txBody>
      </p:sp>
      <p:pic>
        <p:nvPicPr>
          <p:cNvPr id="6" name="Marcador de posición de imagen 5"/>
          <p:cNvPicPr>
            <a:picLocks noGrp="1" noChangeAspect="1"/>
          </p:cNvPicPr>
          <p:nvPr>
            <p:ph type="pic" idx="1"/>
          </p:nvPr>
        </p:nvPicPr>
        <p:blipFill>
          <a:blip r:embed="rId2">
            <a:extLst>
              <a:ext uri="{28A0092B-C50C-407E-A947-70E740481C1C}">
                <a14:useLocalDpi xmlns:a14="http://schemas.microsoft.com/office/drawing/2010/main" val="0"/>
              </a:ext>
            </a:extLst>
          </a:blip>
          <a:srcRect l="22510" r="22510"/>
          <a:stretch>
            <a:fillRect/>
          </a:stretch>
        </p:blipFill>
        <p:spPr/>
      </p:pic>
      <p:sp>
        <p:nvSpPr>
          <p:cNvPr id="4" name="Marcador de texto 3"/>
          <p:cNvSpPr>
            <a:spLocks noGrp="1"/>
          </p:cNvSpPr>
          <p:nvPr>
            <p:ph type="body" sz="half" idx="2"/>
          </p:nvPr>
        </p:nvSpPr>
        <p:spPr/>
        <p:txBody>
          <a:bodyPr/>
          <a:lstStyle/>
          <a:p>
            <a:r>
              <a:rPr lang="es-GT" dirty="0"/>
              <a:t>Cerca de la década de 1960, las computadoras seguían evolucionando, se reducía su tamaño y crecía su capacidad de procesamiento. También en esta época se empezó a definir la forma de comunicarse con las computadoras, que recibía el nombre de programación de sistemas.</a:t>
            </a:r>
          </a:p>
          <a:p>
            <a:r>
              <a:rPr lang="es-GT" dirty="0"/>
              <a:t>Las características de la segunda generación son las siguientes:</a:t>
            </a:r>
          </a:p>
          <a:p>
            <a:r>
              <a:rPr lang="es-GT" dirty="0"/>
              <a:t>Están construidas con circuitos de transistores.</a:t>
            </a:r>
          </a:p>
          <a:p>
            <a:r>
              <a:rPr lang="es-GT" dirty="0"/>
              <a:t>Se programan en nuevos lenguajes llamados lenguajes de alto nivel.</a:t>
            </a:r>
          </a:p>
          <a:p>
            <a:endParaRPr lang="es-GT" dirty="0"/>
          </a:p>
        </p:txBody>
      </p:sp>
    </p:spTree>
    <p:extLst>
      <p:ext uri="{BB962C8B-B14F-4D97-AF65-F5344CB8AC3E}">
        <p14:creationId xmlns:p14="http://schemas.microsoft.com/office/powerpoint/2010/main" val="4076815391"/>
      </p:ext>
    </p:extLst>
  </p:cSld>
  <p:clrMapOvr>
    <a:masterClrMapping/>
  </p:clrMapOvr>
  <mc:AlternateContent xmlns:mc="http://schemas.openxmlformats.org/markup-compatibility/2006" xmlns:p14="http://schemas.microsoft.com/office/powerpoint/2010/main">
    <mc:Choice Requires="p14">
      <p:transition spd="slow" p14:dur="4400" advClick="0" advTm="20000">
        <p14:honeycomb/>
      </p:transition>
    </mc:Choice>
    <mc:Fallback xmlns="">
      <p:transition spd="slow" advClick="0" advTm="20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cap="none" dirty="0">
                <a:ln w="9525">
                  <a:solidFill>
                    <a:schemeClr val="bg1"/>
                  </a:solidFill>
                  <a:prstDash val="solid"/>
                </a:ln>
                <a:effectLst>
                  <a:outerShdw blurRad="12700" dist="38100" dir="2700000" algn="tl" rotWithShape="0">
                    <a:schemeClr val="bg1">
                      <a:lumMod val="50000"/>
                    </a:schemeClr>
                  </a:outerShdw>
                </a:effectLst>
              </a:rPr>
              <a:t>Tercera generación</a:t>
            </a:r>
            <a:br>
              <a:rPr lang="es-ES" b="1" cap="none" dirty="0">
                <a:ln w="9525">
                  <a:solidFill>
                    <a:schemeClr val="bg1"/>
                  </a:solidFill>
                  <a:prstDash val="solid"/>
                </a:ln>
                <a:effectLst>
                  <a:outerShdw blurRad="12700" dist="38100" dir="2700000" algn="tl" rotWithShape="0">
                    <a:schemeClr val="bg1">
                      <a:lumMod val="50000"/>
                    </a:schemeClr>
                  </a:outerShdw>
                </a:effectLst>
              </a:rPr>
            </a:br>
            <a:endParaRPr lang="es-GT" dirty="0"/>
          </a:p>
        </p:txBody>
      </p:sp>
      <p:pic>
        <p:nvPicPr>
          <p:cNvPr id="6" name="Marcador de posición de imagen 5"/>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9807" r="13302"/>
          <a:stretch/>
        </p:blipFill>
        <p:spPr>
          <a:xfrm>
            <a:off x="7189940" y="609601"/>
            <a:ext cx="4484318" cy="5181599"/>
          </a:xfrm>
        </p:spPr>
      </p:pic>
      <p:sp>
        <p:nvSpPr>
          <p:cNvPr id="4" name="Marcador de texto 3"/>
          <p:cNvSpPr>
            <a:spLocks noGrp="1"/>
          </p:cNvSpPr>
          <p:nvPr>
            <p:ph type="body" sz="half" idx="2"/>
          </p:nvPr>
        </p:nvSpPr>
        <p:spPr/>
        <p:txBody>
          <a:bodyPr>
            <a:normAutofit fontScale="85000" lnSpcReduction="20000"/>
          </a:bodyPr>
          <a:lstStyle/>
          <a:p>
            <a:r>
              <a:rPr lang="es-GT" b="1" dirty="0"/>
              <a:t>Tercera generación</a:t>
            </a:r>
            <a:endParaRPr lang="es-GT" dirty="0"/>
          </a:p>
          <a:p>
            <a:r>
              <a:rPr lang="es-GT" dirty="0"/>
              <a:t>Con los progresos de la electrónica y los avances de comunicación con las computadoras en la década de los 1960, surge </a:t>
            </a:r>
            <a:r>
              <a:rPr lang="es-GT" b="1" dirty="0"/>
              <a:t>la tercera generación</a:t>
            </a:r>
            <a:r>
              <a:rPr lang="es-GT" dirty="0"/>
              <a:t> de las computadoras. Se inaugura con la IBM 360 en abril de 1964.3</a:t>
            </a:r>
          </a:p>
          <a:p>
            <a:r>
              <a:rPr lang="es-GT" dirty="0"/>
              <a:t>Las características de esta generación fueron las siguientes:</a:t>
            </a:r>
          </a:p>
          <a:p>
            <a:r>
              <a:rPr lang="es-GT" dirty="0"/>
              <a:t>Su fabricación electrónica esta basada en circuitos integrados.</a:t>
            </a:r>
          </a:p>
          <a:p>
            <a:r>
              <a:rPr lang="es-GT" dirty="0"/>
              <a:t>Su manejo es por medio de los lenguajes de control de los sistemas operativos.</a:t>
            </a:r>
          </a:p>
          <a:p>
            <a:r>
              <a:rPr lang="es-GT" dirty="0"/>
              <a:t>La IBM produce la serie 360 con los modelos 20, 22, 30, 40, 50, 65, 67, 75, 85, 90, 195 que utilizaban técnicas especiales del procesador, unidades de cinta de nueve canales, paquetes de discos magnéticos y otras características que ahora son estándares (no todos los modelos usaban estas técnicas, sino que estaba dividido por aplicaciones).</a:t>
            </a:r>
          </a:p>
          <a:p>
            <a:endParaRPr lang="es-GT" dirty="0"/>
          </a:p>
        </p:txBody>
      </p:sp>
    </p:spTree>
    <p:extLst>
      <p:ext uri="{BB962C8B-B14F-4D97-AF65-F5344CB8AC3E}">
        <p14:creationId xmlns:p14="http://schemas.microsoft.com/office/powerpoint/2010/main" val="2301920327"/>
      </p:ext>
    </p:extLst>
  </p:cSld>
  <p:clrMapOvr>
    <a:masterClrMapping/>
  </p:clrMapOvr>
  <mc:AlternateContent xmlns:mc="http://schemas.openxmlformats.org/markup-compatibility/2006" xmlns:p14="http://schemas.microsoft.com/office/powerpoint/2010/main">
    <mc:Choice Requires="p14">
      <p:transition spd="slow" p14:dur="4400" advClick="0" advTm="20000">
        <p14:honeycomb/>
      </p:transition>
    </mc:Choice>
    <mc:Fallback xmlns="">
      <p:transition spd="slow" advClick="0" advTm="20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b="1" cap="none" dirty="0">
                <a:ln w="9525">
                  <a:solidFill>
                    <a:schemeClr val="bg1"/>
                  </a:solidFill>
                  <a:prstDash val="solid"/>
                </a:ln>
                <a:effectLst>
                  <a:outerShdw blurRad="12700" dist="38100" dir="2700000" algn="tl" rotWithShape="0">
                    <a:schemeClr val="bg1">
                      <a:lumMod val="50000"/>
                    </a:schemeClr>
                  </a:outerShdw>
                </a:effectLst>
              </a:rPr>
              <a:t>Cuarta generación</a:t>
            </a:r>
            <a:endParaRPr lang="es-GT" dirty="0"/>
          </a:p>
        </p:txBody>
      </p:sp>
      <p:sp>
        <p:nvSpPr>
          <p:cNvPr id="3" name="Marcador de posición de imagen 2"/>
          <p:cNvSpPr>
            <a:spLocks noGrp="1"/>
          </p:cNvSpPr>
          <p:nvPr>
            <p:ph type="pic" idx="1"/>
          </p:nvPr>
        </p:nvSpPr>
        <p:spPr/>
      </p:sp>
      <p:sp>
        <p:nvSpPr>
          <p:cNvPr id="4" name="Marcador de texto 3"/>
          <p:cNvSpPr>
            <a:spLocks noGrp="1"/>
          </p:cNvSpPr>
          <p:nvPr>
            <p:ph type="body" sz="half" idx="2"/>
          </p:nvPr>
        </p:nvSpPr>
        <p:spPr/>
        <p:txBody>
          <a:bodyPr>
            <a:normAutofit fontScale="92500"/>
          </a:bodyPr>
          <a:lstStyle/>
          <a:p>
            <a:r>
              <a:rPr lang="es-GT" dirty="0"/>
              <a:t>Aquí aparecen los </a:t>
            </a:r>
            <a:r>
              <a:rPr lang="es-GT" b="1" dirty="0"/>
              <a:t>microprocesadores</a:t>
            </a:r>
            <a:r>
              <a:rPr lang="es-GT" dirty="0"/>
              <a:t> que es un gran adelanto de la microelectrónica, son circuitos integrados de alta densidad y con una velocidad impresionante. Las microcomputadoras con base en estos circuitos son extremadamente pequeñas y baratas, por lo que su uso se extiende al mercado industrial. Aquí nacen las computadoras personales que han adquirido proporciones enormes y que han influido en la sociedad en general sobre la llamada </a:t>
            </a:r>
            <a:r>
              <a:rPr lang="es-GT" b="1" dirty="0"/>
              <a:t>“revolución informática”</a:t>
            </a:r>
            <a:r>
              <a:rPr lang="es-GT" dirty="0"/>
              <a:t>.</a:t>
            </a:r>
          </a:p>
          <a:p>
            <a:r>
              <a:rPr lang="es-GT" dirty="0"/>
              <a:t>En 1976 Steve </a:t>
            </a:r>
            <a:r>
              <a:rPr lang="es-GT" dirty="0" err="1"/>
              <a:t>Wozniak</a:t>
            </a:r>
            <a:r>
              <a:rPr lang="es-GT" dirty="0"/>
              <a:t> y Steve Jobs inventan la primera microcomputadora de uso masivo y más tarde forman la compañía conocida como la Apple que fue la segunda compañía más grande del mundo, antecedida tan solo por IBM; y esta por su parte es aún de las cinco compañías más grandes del mundo.</a:t>
            </a:r>
          </a:p>
          <a:p>
            <a:endParaRPr lang="es-GT" dirty="0"/>
          </a:p>
        </p:txBody>
      </p:sp>
      <p:pic>
        <p:nvPicPr>
          <p:cNvPr id="8" name="Imagen 7"/>
          <p:cNvPicPr>
            <a:picLocks noChangeAspect="1"/>
          </p:cNvPicPr>
          <p:nvPr/>
        </p:nvPicPr>
        <p:blipFill>
          <a:blip r:embed="rId2"/>
          <a:stretch>
            <a:fillRect/>
          </a:stretch>
        </p:blipFill>
        <p:spPr>
          <a:xfrm>
            <a:off x="8246823" y="2675154"/>
            <a:ext cx="2362200" cy="1933575"/>
          </a:xfrm>
          <a:prstGeom prst="rect">
            <a:avLst/>
          </a:prstGeom>
        </p:spPr>
      </p:pic>
    </p:spTree>
    <p:extLst>
      <p:ext uri="{BB962C8B-B14F-4D97-AF65-F5344CB8AC3E}">
        <p14:creationId xmlns:p14="http://schemas.microsoft.com/office/powerpoint/2010/main" val="450545913"/>
      </p:ext>
    </p:extLst>
  </p:cSld>
  <p:clrMapOvr>
    <a:masterClrMapping/>
  </p:clrMapOvr>
  <mc:AlternateContent xmlns:mc="http://schemas.openxmlformats.org/markup-compatibility/2006" xmlns:p14="http://schemas.microsoft.com/office/powerpoint/2010/main">
    <mc:Choice Requires="p14">
      <p:transition spd="slow" p14:dur="4400" advClick="0" advTm="20000">
        <p14:honeycomb/>
      </p:transition>
    </mc:Choice>
    <mc:Fallback xmlns="">
      <p:transition spd="slow" advClick="0" advTm="20000">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Circuito</Template>
  <TotalTime>112</TotalTime>
  <Words>1393</Words>
  <Application>Microsoft Office PowerPoint</Application>
  <PresentationFormat>Panorámica</PresentationFormat>
  <Paragraphs>138</Paragraphs>
  <Slides>32</Slides>
  <Notes>1</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32</vt:i4>
      </vt:variant>
    </vt:vector>
  </HeadingPairs>
  <TitlesOfParts>
    <vt:vector size="39" baseType="lpstr">
      <vt:lpstr>Arial</vt:lpstr>
      <vt:lpstr>Calibri</vt:lpstr>
      <vt:lpstr>Trebuchet MS</vt:lpstr>
      <vt:lpstr>Tw Cen MT</vt:lpstr>
      <vt:lpstr>verdana</vt:lpstr>
      <vt:lpstr>verdana</vt:lpstr>
      <vt:lpstr>Circuito</vt:lpstr>
      <vt:lpstr>Presentación de PowerPoint</vt:lpstr>
      <vt:lpstr>introducción</vt:lpstr>
      <vt:lpstr>Área de informática.</vt:lpstr>
      <vt:lpstr>Historia de la computadora. </vt:lpstr>
      <vt:lpstr>La primera computadora</vt:lpstr>
      <vt:lpstr>Primera Generación</vt:lpstr>
      <vt:lpstr>Segunda generación </vt:lpstr>
      <vt:lpstr>Tercera generación </vt:lpstr>
      <vt:lpstr>Cuarta generación</vt:lpstr>
      <vt:lpstr>Quinta generación </vt:lpstr>
      <vt:lpstr>Presentación de PowerPoint</vt:lpstr>
      <vt:lpstr>Tipos de computadora</vt:lpstr>
      <vt:lpstr>Historia de  la programación </vt:lpstr>
      <vt:lpstr>inicios</vt:lpstr>
      <vt:lpstr>Presentación de PowerPoint</vt:lpstr>
      <vt:lpstr>Apariencia del lenguaje de programación.</vt:lpstr>
      <vt:lpstr>Sistema binario</vt:lpstr>
      <vt:lpstr>Presentación de PowerPoint</vt:lpstr>
      <vt:lpstr>Presentación de PowerPoint</vt:lpstr>
      <vt:lpstr>Presentación de PowerPoint</vt:lpstr>
      <vt:lpstr>Presentación de PowerPoint</vt:lpstr>
      <vt:lpstr>Mantenimiento correctivo</vt:lpstr>
      <vt:lpstr>Mantenimiento de programas.</vt:lpstr>
      <vt:lpstr>Mantenimiento de software</vt:lpstr>
      <vt:lpstr>Mantenimiento de hardware</vt:lpstr>
      <vt:lpstr>Presentación de PowerPoint</vt:lpstr>
      <vt:lpstr>Presentación de PowerPoint</vt:lpstr>
      <vt:lpstr>Efectos al no dar mantenimiento</vt:lpstr>
      <vt:lpstr>Porcentaje de duración de una pc en mantenimiento constante.</vt:lpstr>
      <vt:lpstr>Presentación de PowerPoint</vt:lpstr>
      <vt:lpstr>Anti virus.</vt:lpstr>
      <vt:lpstr>Conclusión personal.</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estudiante de Liceo Compu-market</dc:creator>
  <cp:lastModifiedBy>estudiante de Liceo Compu-market</cp:lastModifiedBy>
  <cp:revision>17</cp:revision>
  <dcterms:created xsi:type="dcterms:W3CDTF">2017-04-19T18:54:02Z</dcterms:created>
  <dcterms:modified xsi:type="dcterms:W3CDTF">2017-04-19T20:47:26Z</dcterms:modified>
</cp:coreProperties>
</file>